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media/image1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j-lt"/>
        <a:ea typeface="+mj-ea"/>
        <a:cs typeface="+mj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CDDF"/>
          </a:solidFill>
        </a:fill>
      </a:tcStyle>
    </a:wholeTbl>
    <a:band2H>
      <a:tcTxStyle b="def" i="def"/>
      <a:tcStyle>
        <a:tcBdr/>
        <a:fill>
          <a:solidFill>
            <a:srgbClr val="FFE8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E5E5E"/>
        </a:fontRef>
        <a:srgbClr val="5E5E5E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E5E5E"/>
              </a:solidFill>
              <a:prstDash val="solid"/>
              <a:round/>
            </a:ln>
          </a:top>
          <a:bottom>
            <a:ln w="25400" cap="flat">
              <a:solidFill>
                <a:srgbClr val="5E5E5E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E5E5E"/>
        </a:fontRef>
        <a:srgbClr val="5E5E5E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D1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E5E5E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본문 첫 번째 줄…"/>
          <p:cNvSpPr txBox="1"/>
          <p:nvPr>
            <p:ph type="body" sz="quarter" idx="1" hasCustomPrompt="1"/>
          </p:nvPr>
        </p:nvSpPr>
        <p:spPr>
          <a:xfrm>
            <a:off x="1201340" y="11859862"/>
            <a:ext cx="21971005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00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b="1" sz="3400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b="1" sz="3400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b="1" sz="3400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b="1" sz="3400"/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" name="프레젠테이션 제목"/>
          <p:cNvSpPr txBox="1"/>
          <p:nvPr>
            <p:ph type="title" hasCustomPrompt="1"/>
          </p:nvPr>
        </p:nvSpPr>
        <p:spPr>
          <a:xfrm>
            <a:off x="1206496" y="2574991"/>
            <a:ext cx="21971005" cy="4648204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13" name="본문 첫 번째 줄…"/>
          <p:cNvSpPr txBox="1"/>
          <p:nvPr>
            <p:ph type="body" sz="quarter" idx="21" hasCustomPrompt="1"/>
          </p:nvPr>
        </p:nvSpPr>
        <p:spPr>
          <a:xfrm>
            <a:off x="1201342" y="7223190"/>
            <a:ext cx="21971002" cy="19050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1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내역서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/>
          <p:nvPr>
            <p:ph type="body" idx="1" hasCustomPrompt="1"/>
          </p:nvPr>
        </p:nvSpPr>
        <p:spPr>
          <a:xfrm>
            <a:off x="1206500" y="1075925"/>
            <a:ext cx="21971000" cy="7241587"/>
          </a:xfrm>
          <a:prstGeom prst="rect">
            <a:avLst/>
          </a:prstGeom>
        </p:spPr>
        <p:txBody>
          <a:bodyPr numCol="1" spcCol="38100"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사실 정보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</a:lstStyle>
          <a:p>
            <a:pPr/>
            <a:r>
              <a:t>사실 정보</a:t>
            </a:r>
          </a:p>
        </p:txBody>
      </p:sp>
      <p:sp>
        <p:nvSpPr>
          <p:cNvPr id="10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본문 첫 번째 줄…"/>
          <p:cNvSpPr txBox="1"/>
          <p:nvPr>
            <p:ph type="body" sz="quarter" idx="1" hasCustomPrompt="1"/>
          </p:nvPr>
        </p:nvSpPr>
        <p:spPr>
          <a:xfrm>
            <a:off x="2430022" y="10675453"/>
            <a:ext cx="20200057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b="1" sz="3600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b="1" sz="3600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b="1" sz="3600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b="1" sz="3600"/>
            </a:lvl5pPr>
          </a:lstStyle>
          <a:p>
            <a:pPr/>
            <a:r>
              <a:t>속성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6" name="본문 첫 번째 줄…"/>
          <p:cNvSpPr txBox="1"/>
          <p:nvPr>
            <p:ph type="body" sz="half" idx="21" hasCustomPrompt="1"/>
          </p:nvPr>
        </p:nvSpPr>
        <p:spPr>
          <a:xfrm>
            <a:off x="1753923" y="4939860"/>
            <a:ext cx="20876154" cy="3836283"/>
          </a:xfrm>
          <a:prstGeom prst="rect">
            <a:avLst/>
          </a:prstGeom>
        </p:spPr>
        <p:txBody>
          <a:bodyPr numCol="1" spcCol="38100"/>
          <a:lstStyle>
            <a:lvl1pPr marL="131850" indent="37172">
              <a:spcBef>
                <a:spcPts val="0"/>
              </a:spcBef>
              <a:buSzTx/>
              <a:buNone/>
              <a:defRPr spc="-20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“멋진 인용구”</a:t>
            </a:r>
          </a:p>
        </p:txBody>
      </p:sp>
      <p:sp>
        <p:nvSpPr>
          <p:cNvPr id="11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볶음밥과 삶은 계란을 넣은 샐러드 그릇과 젓가락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5" name="연어 어묵, 샐러드, 후무스가 든 그릇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6" name="파슬리 버터, 구운 헤이즐넛, 파르메산 치즈를 올린 파파르델레 파스타 그릇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27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볶음밥과 삶은 계란을 넣은 샐러드 그릇과 젓가락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13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부제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제목 텍스트"/>
          <p:cNvSpPr txBox="1"/>
          <p:nvPr>
            <p:ph type="title"/>
          </p:nvPr>
        </p:nvSpPr>
        <p:spPr>
          <a:xfrm>
            <a:off x="2387600" y="2692400"/>
            <a:ext cx="19621500" cy="3924300"/>
          </a:xfrm>
          <a:prstGeom prst="rect">
            <a:avLst/>
          </a:prstGeom>
        </p:spPr>
        <p:txBody>
          <a:bodyPr anchor="b"/>
          <a:lstStyle>
            <a:lvl1pPr algn="ctr" defTabSz="825500">
              <a:lnSpc>
                <a:spcPct val="100000"/>
              </a:lnSpc>
              <a:defRPr b="0" spc="0" sz="13200">
                <a:solidFill>
                  <a:srgbClr val="45A7DE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제목 텍스트</a:t>
            </a:r>
          </a:p>
        </p:txBody>
      </p:sp>
      <p:sp>
        <p:nvSpPr>
          <p:cNvPr id="150" name="본문 첫 번째 줄…"/>
          <p:cNvSpPr txBox="1"/>
          <p:nvPr>
            <p:ph type="body" sz="quarter" idx="1"/>
          </p:nvPr>
        </p:nvSpPr>
        <p:spPr>
          <a:xfrm>
            <a:off x="2387600" y="7048500"/>
            <a:ext cx="19621500" cy="1790700"/>
          </a:xfrm>
          <a:prstGeom prst="rect">
            <a:avLst/>
          </a:prstGeom>
        </p:spPr>
        <p:txBody>
          <a:bodyPr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600">
                <a:solidFill>
                  <a:srgbClr val="858585"/>
                </a:solidFill>
                <a:latin typeface="Marker Felt"/>
                <a:ea typeface="Marker Felt"/>
                <a:cs typeface="Marker Felt"/>
                <a:sym typeface="Marker Felt"/>
              </a:defRPr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51" name="슬라이드 번호"/>
          <p:cNvSpPr txBox="1"/>
          <p:nvPr>
            <p:ph type="sldNum" sz="quarter" idx="2"/>
          </p:nvPr>
        </p:nvSpPr>
        <p:spPr>
          <a:xfrm>
            <a:off x="11956985" y="13106399"/>
            <a:ext cx="461773" cy="431801"/>
          </a:xfrm>
          <a:prstGeom prst="rect">
            <a:avLst/>
          </a:prstGeom>
        </p:spPr>
        <p:txBody>
          <a:bodyPr/>
          <a:lstStyle>
            <a:lvl1pPr defTabSz="825500">
              <a:defRPr sz="2400">
                <a:solidFill>
                  <a:srgbClr val="868686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>
            <a:lvl1pPr defTabSz="2438337"/>
          </a:lstStyle>
          <a:p>
            <a:pPr/>
            <a:r>
              <a:t>의제 제목</a:t>
            </a:r>
          </a:p>
        </p:txBody>
      </p:sp>
      <p:sp>
        <p:nvSpPr>
          <p:cNvPr id="159" name="본문 첫 번째 줄…"/>
          <p:cNvSpPr txBox="1"/>
          <p:nvPr>
            <p:ph type="body" sz="quarter" idx="1" hasCustomPrompt="1"/>
          </p:nvPr>
        </p:nvSpPr>
        <p:spPr>
          <a:xfrm>
            <a:off x="1206500" y="2372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의제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0" name="본문 첫 번째 줄…"/>
          <p:cNvSpPr txBox="1"/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의제 주제</a:t>
            </a:r>
          </a:p>
        </p:txBody>
      </p:sp>
      <p:sp>
        <p:nvSpPr>
          <p:cNvPr id="161" name="슬라이드 번호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아보카도와 라임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22" name="프레젠테이션 제목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프레젠테이션 제목</a:t>
            </a:r>
          </a:p>
        </p:txBody>
      </p:sp>
      <p:sp>
        <p:nvSpPr>
          <p:cNvPr id="23" name="본문 첫 번째 줄…"/>
          <p:cNvSpPr txBox="1"/>
          <p:nvPr>
            <p:ph type="body" sz="quarter" idx="1" hasCustomPrompt="1"/>
          </p:nvPr>
        </p:nvSpPr>
        <p:spPr>
          <a:xfrm>
            <a:off x="1207690" y="1106137"/>
            <a:ext cx="21968621" cy="6369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84225">
              <a:lnSpc>
                <a:spcPct val="100000"/>
              </a:lnSpc>
              <a:spcBef>
                <a:spcPts val="0"/>
              </a:spcBef>
              <a:buSzTx/>
              <a:buNone/>
              <a:defRPr b="1" sz="3400"/>
            </a:lvl1pPr>
            <a:lvl2pPr marL="1041400" indent="-431800" defTabSz="784225">
              <a:lnSpc>
                <a:spcPct val="100000"/>
              </a:lnSpc>
              <a:spcBef>
                <a:spcPts val="0"/>
              </a:spcBef>
              <a:defRPr b="1" sz="3400"/>
            </a:lvl2pPr>
            <a:lvl3pPr marL="1651000" indent="-431800" defTabSz="784225">
              <a:lnSpc>
                <a:spcPct val="100000"/>
              </a:lnSpc>
              <a:spcBef>
                <a:spcPts val="0"/>
              </a:spcBef>
              <a:defRPr b="1" sz="3400"/>
            </a:lvl3pPr>
            <a:lvl4pPr marL="2260600" indent="-431800" defTabSz="784225">
              <a:lnSpc>
                <a:spcPct val="100000"/>
              </a:lnSpc>
              <a:spcBef>
                <a:spcPts val="0"/>
              </a:spcBef>
              <a:defRPr b="1" sz="3400"/>
            </a:lvl4pPr>
            <a:lvl5pPr marL="2870200" indent="-431800" defTabSz="784225">
              <a:lnSpc>
                <a:spcPct val="100000"/>
              </a:lnSpc>
              <a:spcBef>
                <a:spcPts val="0"/>
              </a:spcBef>
              <a:defRPr b="1" sz="3400"/>
            </a:lvl5pPr>
          </a:lstStyle>
          <a:p>
            <a:pPr/>
            <a:r>
              <a:t>저자 및 날짜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4" name="본문 첫 번째 줄…"/>
          <p:cNvSpPr txBox="1"/>
          <p:nvPr>
            <p:ph type="body" sz="quarter" idx="22" hasCustomPrompt="1"/>
          </p:nvPr>
        </p:nvSpPr>
        <p:spPr>
          <a:xfrm>
            <a:off x="1206500" y="11609909"/>
            <a:ext cx="21971000" cy="1116955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프레젠테이션 부제</a:t>
            </a:r>
          </a:p>
        </p:txBody>
      </p:sp>
      <p:sp>
        <p:nvSpPr>
          <p:cNvPr id="2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연어 어묵, 샐러드, 후무스가 든 그릇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33" name="슬라이드 제목"/>
          <p:cNvSpPr txBox="1"/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슬라이드 제목</a:t>
            </a:r>
          </a:p>
        </p:txBody>
      </p:sp>
      <p:sp>
        <p:nvSpPr>
          <p:cNvPr id="34" name="본문 첫 번째 줄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슬라이드 번호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43" name="본문 첫 번째 줄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4" name="본문 첫 번째 줄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4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본문 첫 번째 줄…"/>
          <p:cNvSpPr txBox="1"/>
          <p:nvPr>
            <p:ph type="body" sz="quarter" idx="1" hasCustomPrompt="1"/>
          </p:nvPr>
        </p:nvSpPr>
        <p:spPr>
          <a:xfrm>
            <a:off x="1206500" y="2372960"/>
            <a:ext cx="9779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1" name="본문 첫 번째 줄…"/>
          <p:cNvSpPr txBox="1"/>
          <p:nvPr>
            <p:ph type="body" sz="half" idx="21" hasCustomPrompt="1"/>
          </p:nvPr>
        </p:nvSpPr>
        <p:spPr>
          <a:xfrm>
            <a:off x="1206500" y="4248503"/>
            <a:ext cx="9779000" cy="8256631"/>
          </a:xfrm>
          <a:prstGeom prst="rect">
            <a:avLst/>
          </a:prstGeom>
        </p:spPr>
        <p:txBody>
          <a:bodyPr numCol="1" spcCol="38100"/>
          <a:lstStyle/>
          <a:p>
            <a:pPr/>
            <a:r>
              <a:t>슬라이드 구분점 텍스트</a:t>
            </a:r>
          </a:p>
        </p:txBody>
      </p:sp>
      <p:sp>
        <p:nvSpPr>
          <p:cNvPr id="62" name="파슬리 버터, 구운 헤이즐넛, 파르메산 치즈를 올린 파파르델레 파스타 그릇"/>
          <p:cNvSpPr/>
          <p:nvPr>
            <p:ph type="pic" idx="22"/>
          </p:nvPr>
        </p:nvSpPr>
        <p:spPr>
          <a:xfrm>
            <a:off x="12192000" y="-407266"/>
            <a:ext cx="10916874" cy="14555833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pPr/>
          </a:p>
        </p:txBody>
      </p:sp>
      <p:sp>
        <p:nvSpPr>
          <p:cNvPr id="63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64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/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섹션 제목</a:t>
            </a:r>
          </a:p>
        </p:txBody>
      </p:sp>
      <p:sp>
        <p:nvSpPr>
          <p:cNvPr id="72" name="슬라이드 번호"/>
          <p:cNvSpPr txBox="1"/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/>
          <p:nvPr>
            <p:ph type="title" hasCustomPrompt="1"/>
          </p:nvPr>
        </p:nvSpPr>
        <p:spPr>
          <a:xfrm>
            <a:off x="1206500" y="1079500"/>
            <a:ext cx="21971000" cy="1434951"/>
          </a:xfrm>
          <a:prstGeom prst="rect">
            <a:avLst/>
          </a:prstGeom>
        </p:spPr>
        <p:txBody>
          <a:bodyPr/>
          <a:lstStyle/>
          <a:p>
            <a:pPr/>
            <a:r>
              <a:t>슬라이드 제목</a:t>
            </a:r>
          </a:p>
        </p:txBody>
      </p:sp>
      <p:sp>
        <p:nvSpPr>
          <p:cNvPr id="80" name="본문 첫 번째 줄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슬라이드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의제 제목</a:t>
            </a:r>
          </a:p>
        </p:txBody>
      </p:sp>
      <p:sp>
        <p:nvSpPr>
          <p:cNvPr id="89" name="본문 첫 번째 줄…"/>
          <p:cNvSpPr txBox="1"/>
          <p:nvPr>
            <p:ph type="body" sz="quarter" idx="1" hasCustomPrompt="1"/>
          </p:nvPr>
        </p:nvSpPr>
        <p:spPr>
          <a:xfrm>
            <a:off x="1206500" y="2372960"/>
            <a:ext cx="21971000" cy="934782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792479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1270000" indent="-660400" defTabSz="792479">
              <a:lnSpc>
                <a:spcPct val="100000"/>
              </a:lnSpc>
              <a:spcBef>
                <a:spcPts val="0"/>
              </a:spcBef>
              <a:defRPr b="1" sz="5200"/>
            </a:lvl2pPr>
            <a:lvl3pPr marL="1879600" indent="-660400" defTabSz="792479">
              <a:lnSpc>
                <a:spcPct val="100000"/>
              </a:lnSpc>
              <a:spcBef>
                <a:spcPts val="0"/>
              </a:spcBef>
              <a:defRPr b="1" sz="5200"/>
            </a:lvl3pPr>
            <a:lvl4pPr marL="2489200" indent="-660400" defTabSz="792479">
              <a:lnSpc>
                <a:spcPct val="100000"/>
              </a:lnSpc>
              <a:spcBef>
                <a:spcPts val="0"/>
              </a:spcBef>
              <a:defRPr b="1" sz="5200"/>
            </a:lvl4pPr>
            <a:lvl5pPr marL="3098800" indent="-660400" defTabSz="792479">
              <a:lnSpc>
                <a:spcPct val="100000"/>
              </a:lnSpc>
              <a:spcBef>
                <a:spcPts val="0"/>
              </a:spcBef>
              <a:defRPr b="1" sz="5200"/>
            </a:lvl5pPr>
          </a:lstStyle>
          <a:p>
            <a:pPr/>
            <a:r>
              <a:t>의제 부제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0" name="본문 첫 번째 줄…"/>
          <p:cNvSpPr txBox="1"/>
          <p:nvPr>
            <p:ph type="body" idx="21" hasCustomPrompt="1"/>
          </p:nvPr>
        </p:nvSpPr>
        <p:spPr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99" sz="5500"/>
            </a:lvl1pPr>
          </a:lstStyle>
          <a:p>
            <a:pPr/>
            <a:r>
              <a:t>의제 주제</a:t>
            </a:r>
          </a:p>
        </p:txBody>
      </p:sp>
      <p:sp>
        <p:nvSpPr>
          <p:cNvPr id="9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본문 첫 번째 줄…"/>
          <p:cNvSpPr txBox="1"/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numCol="2" spcCol="1098550">
            <a:normAutofit fontScale="100000" lnSpcReduction="0"/>
          </a:bodyPr>
          <a:lstStyle/>
          <a:p>
            <a:pPr/>
            <a:r>
              <a:t>슬라이드 구분점 텍스트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" name="제목 텍스트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5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7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8.png"/><Relationship Id="rId3" Type="http://schemas.openxmlformats.org/officeDocument/2006/relationships/image" Target="../media/image39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0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1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tif"/><Relationship Id="rId3" Type="http://schemas.openxmlformats.org/officeDocument/2006/relationships/image" Target="../media/image5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6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7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8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9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0.tif"/><Relationship Id="rId3" Type="http://schemas.openxmlformats.org/officeDocument/2006/relationships/image" Target="../media/image11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4.tif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5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tif"/><Relationship Id="rId3" Type="http://schemas.openxmlformats.org/officeDocument/2006/relationships/image" Target="../media/image17.tif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Relationship Id="rId4" Type="http://schemas.openxmlformats.org/officeDocument/2006/relationships/image" Target="../media/image20.tif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8.tif"/><Relationship Id="rId3" Type="http://schemas.openxmlformats.org/officeDocument/2006/relationships/image" Target="../media/image19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1.tif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2.tif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0" Type="http://schemas.openxmlformats.org/officeDocument/2006/relationships/image" Target="../media/image10.png"/><Relationship Id="rId11" Type="http://schemas.openxmlformats.org/officeDocument/2006/relationships/image" Target="../media/image11.png"/><Relationship Id="rId12" Type="http://schemas.openxmlformats.org/officeDocument/2006/relationships/image" Target="../media/image12.png"/><Relationship Id="rId13" Type="http://schemas.openxmlformats.org/officeDocument/2006/relationships/image" Target="../media/image13.png"/><Relationship Id="rId14" Type="http://schemas.openxmlformats.org/officeDocument/2006/relationships/image" Target="../media/image14.png"/><Relationship Id="rId15" Type="http://schemas.openxmlformats.org/officeDocument/2006/relationships/image" Target="../media/image15.png"/><Relationship Id="rId16" Type="http://schemas.openxmlformats.org/officeDocument/2006/relationships/image" Target="../media/image16.png"/><Relationship Id="rId17" Type="http://schemas.openxmlformats.org/officeDocument/2006/relationships/image" Target="../media/image17.png"/><Relationship Id="rId18" Type="http://schemas.openxmlformats.org/officeDocument/2006/relationships/image" Target="../media/image18.png"/><Relationship Id="rId19" Type="http://schemas.openxmlformats.org/officeDocument/2006/relationships/image" Target="../media/image19.png"/><Relationship Id="rId20" Type="http://schemas.openxmlformats.org/officeDocument/2006/relationships/image" Target="../media/image20.png"/><Relationship Id="rId21" Type="http://schemas.openxmlformats.org/officeDocument/2006/relationships/image" Target="../media/image21.png"/><Relationship Id="rId22" Type="http://schemas.openxmlformats.org/officeDocument/2006/relationships/image" Target="../media/image22.png"/><Relationship Id="rId23" Type="http://schemas.openxmlformats.org/officeDocument/2006/relationships/image" Target="../media/image23.png"/><Relationship Id="rId24" Type="http://schemas.openxmlformats.org/officeDocument/2006/relationships/image" Target="../media/image24.png"/><Relationship Id="rId25" Type="http://schemas.openxmlformats.org/officeDocument/2006/relationships/image" Target="../media/image25.png"/><Relationship Id="rId26" Type="http://schemas.openxmlformats.org/officeDocument/2006/relationships/image" Target="../media/image26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YwaY"/>
          <p:cNvSpPr txBox="1"/>
          <p:nvPr>
            <p:ph type="body" sz="quarter" idx="1"/>
          </p:nvPr>
        </p:nvSpPr>
        <p:spPr>
          <a:xfrm>
            <a:off x="3204281" y="1948153"/>
            <a:ext cx="17975438" cy="3348189"/>
          </a:xfrm>
          <a:prstGeom prst="rect">
            <a:avLst/>
          </a:prstGeom>
        </p:spPr>
        <p:txBody>
          <a:bodyPr anchor="ctr"/>
          <a:lstStyle>
            <a:lvl1pPr>
              <a:defRPr sz="21900">
                <a:solidFill>
                  <a:srgbClr val="FF989F"/>
                </a:solidFill>
              </a:defRPr>
            </a:lvl1pPr>
          </a:lstStyle>
          <a:p>
            <a:pPr/>
            <a:r>
              <a:t>YwaY</a:t>
            </a:r>
          </a:p>
        </p:txBody>
      </p:sp>
      <p:sp>
        <p:nvSpPr>
          <p:cNvPr id="171" name="LOL기반 빅데이터를 활용한  웹 시각화 (소환사 및 챔피언분석)"/>
          <p:cNvSpPr txBox="1"/>
          <p:nvPr/>
        </p:nvSpPr>
        <p:spPr>
          <a:xfrm>
            <a:off x="5949484" y="6739596"/>
            <a:ext cx="18125075" cy="28485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sz="4800">
                <a:gradFill flip="none" rotWithShape="1">
                  <a:gsLst>
                    <a:gs pos="0">
                      <a:srgbClr val="5E5E5E"/>
                    </a:gs>
                    <a:gs pos="100000">
                      <a:srgbClr val="000000"/>
                    </a:gs>
                  </a:gsLst>
                  <a:lin ang="2700000" scaled="0"/>
                </a:gra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LOL기반 빅데이터를 활용한  웹 시각화 (소환사 및 챔피언분석)</a:t>
            </a:r>
          </a:p>
        </p:txBody>
      </p:sp>
      <p:sp>
        <p:nvSpPr>
          <p:cNvPr id="172" name="팀YwaY 마준범, 김동민, 강영규, 이일섭, 윤준석, 김용범"/>
          <p:cNvSpPr txBox="1"/>
          <p:nvPr/>
        </p:nvSpPr>
        <p:spPr>
          <a:xfrm>
            <a:off x="13517886" y="11031446"/>
            <a:ext cx="9834834" cy="87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나눔손글씨 붓"/>
                <a:ea typeface="나눔손글씨 붓"/>
                <a:cs typeface="나눔손글씨 붓"/>
                <a:sym typeface="나눔손글씨 붓"/>
              </a:defRPr>
            </a:lvl1pPr>
          </a:lstStyle>
          <a:p>
            <a:pPr/>
            <a:r>
              <a:t>팀YwaY 마준범, 김동민, 강영규, 이일섭, 윤준석, 김용범</a:t>
            </a:r>
          </a:p>
        </p:txBody>
      </p:sp>
      <p:sp>
        <p:nvSpPr>
          <p:cNvPr id="173" name="(당신의 길을 도와드립니다)"/>
          <p:cNvSpPr txBox="1"/>
          <p:nvPr/>
        </p:nvSpPr>
        <p:spPr>
          <a:xfrm>
            <a:off x="4294442" y="5067829"/>
            <a:ext cx="15795118" cy="16808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sz="5600">
                <a:solidFill>
                  <a:srgbClr val="FF989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pPr/>
            <a:r>
              <a:t>(당신의 길을 도와드립니다)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프로젝트 기간 및 과정"/>
          <p:cNvSpPr txBox="1"/>
          <p:nvPr>
            <p:ph type="title" idx="4294967295"/>
          </p:nvPr>
        </p:nvSpPr>
        <p:spPr>
          <a:xfrm>
            <a:off x="1419771" y="389603"/>
            <a:ext cx="21971002" cy="1435106"/>
          </a:xfrm>
          <a:prstGeom prst="rect">
            <a:avLst/>
          </a:prstGeom>
        </p:spPr>
        <p:txBody>
          <a:bodyPr/>
          <a:lstStyle>
            <a:lvl1pPr defTabSz="2413954">
              <a:defRPr b="0" spc="-200" sz="8400">
                <a:solidFill>
                  <a:srgbClr val="6F6BED"/>
                </a:solidFill>
              </a:defRPr>
            </a:lvl1pPr>
          </a:lstStyle>
          <a:p>
            <a:pPr/>
            <a:r>
              <a:t>프로젝트 기간 및 과정</a:t>
            </a:r>
          </a:p>
        </p:txBody>
      </p:sp>
      <p:graphicFrame>
        <p:nvGraphicFramePr>
          <p:cNvPr id="267" name="표"/>
          <p:cNvGraphicFramePr/>
          <p:nvPr/>
        </p:nvGraphicFramePr>
        <p:xfrm>
          <a:off x="1582481" y="2175365"/>
          <a:ext cx="21971004" cy="10182409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1" rtl="0">
                <a:tableStyleId>{4C3C2611-4C71-4FC5-86AE-919BDF0F9419}</a:tableStyleId>
              </a:tblPr>
              <a:tblGrid>
                <a:gridCol w="2746375"/>
                <a:gridCol w="2746375"/>
                <a:gridCol w="2746375"/>
                <a:gridCol w="2746375"/>
                <a:gridCol w="2746375"/>
                <a:gridCol w="2746375"/>
                <a:gridCol w="2746375"/>
                <a:gridCol w="2746375"/>
              </a:tblGrid>
              <a:tr h="848533">
                <a:tc gridSpan="2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1주차(12/13~14)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9C1F9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2주차(12/14~15)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929292"/>
                      </a:solidFill>
                      <a:miter lim="400000"/>
                    </a:lnL>
                    <a:lnR w="3175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9C1F9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3주차(12/15~17)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929292"/>
                      </a:solidFill>
                      <a:miter lim="400000"/>
                    </a:lnL>
                    <a:lnR w="3175">
                      <a:solidFill>
                        <a:srgbClr val="929292"/>
                      </a:solidFill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9C1F9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4주차(12/20~24)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9C1F9"/>
                    </a:solidFill>
                  </a:tcPr>
                </a:tc>
                <a:tc hMerge="1">
                  <a:tcPr/>
                </a:tc>
              </a:tr>
              <a:tr h="848533"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아이템 선정회의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CF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48533"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기획안 작성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FEE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48533"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디자인 회의 및 스토리보드 작성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FEE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48533"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서버설계 및 DB설계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FEE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48533"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서버구현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ECFEEC"/>
                    </a:solidFill>
                  </a:tcPr>
                </a:tc>
              </a:tr>
              <a:tr h="848533">
                <a:tc gridSpan="2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5주차(12/27~31)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3175">
                      <a:solidFill>
                        <a:srgbClr val="929292"/>
                      </a:solidFill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9C1F9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6주차(1/3~7)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929292"/>
                      </a:solidFill>
                      <a:miter lim="400000"/>
                    </a:lnL>
                    <a:lnR w="3175">
                      <a:solidFill>
                        <a:srgbClr val="929292"/>
                      </a:solidFill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9C1F9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7주차(1/10~14)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929292"/>
                      </a:solidFill>
                      <a:miter lim="400000"/>
                    </a:lnL>
                    <a:lnR w="3175">
                      <a:solidFill>
                        <a:srgbClr val="929292"/>
                      </a:solidFill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9C1F9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8주차(1/17~19)</a:t>
                      </a:r>
                    </a:p>
                  </a:txBody>
                  <a:tcPr marL="50800" marR="50800" marT="50800" marB="50800" anchor="ctr" anchorCtr="0" horzOverflow="overflow">
                    <a:lnL w="3175">
                      <a:solidFill>
                        <a:srgbClr val="929292"/>
                      </a:solidFill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B>
                    <a:solidFill>
                      <a:srgbClr val="A9C1F9"/>
                    </a:solidFill>
                  </a:tcPr>
                </a:tc>
                <a:tc hMerge="1">
                  <a:tcPr/>
                </a:tc>
              </a:tr>
              <a:tr h="848533">
                <a:tc gridSpan="2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서버구현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CFEEC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>
                      <a:solidFill>
                        <a:srgbClr val="929292"/>
                      </a:solidFill>
                      <a:custDash>
                        <a:ds d="200000" sp="200000"/>
                      </a:custDash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48533">
                <a:tc gridSpan="3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       클라이언트 서비스 페이지 구현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FEE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48533"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 gridSpan="3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Python - 서버 연동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FEEC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48533"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 gridSpan="2"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페이지 디자인 적용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FEEC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</a:tr>
              <a:tr h="848533"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  <a:def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디버깅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FEE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tabLst>
                          <a:tab pos="800100" algn="r"/>
                          <a:tab pos="838200" algn="r"/>
                        </a:tabLst>
                      </a:pPr>
                      <a:r>
                        <a:rPr sz="27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발표 PPT 제작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ECFEEC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노트북"/>
          <p:cNvSpPr/>
          <p:nvPr/>
        </p:nvSpPr>
        <p:spPr>
          <a:xfrm>
            <a:off x="32315" y="2939539"/>
            <a:ext cx="17775078" cy="9956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0" name="파이썬과 오라클 연동…"/>
          <p:cNvSpPr txBox="1"/>
          <p:nvPr/>
        </p:nvSpPr>
        <p:spPr>
          <a:xfrm>
            <a:off x="16804969" y="3088509"/>
            <a:ext cx="7493305" cy="42438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파이썬과 오라클 연동</a:t>
            </a: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Oracle Cloud Open</a:t>
            </a: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Oracle Instant 경로지정</a:t>
            </a: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오라클 연동을 위한 cx_Oracle import</a:t>
            </a: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데이터프레임 가공을 위한 pandas import</a:t>
            </a: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데이터 수집 과정을 보기 위한 tqdm import</a:t>
            </a: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Python에서 벡터, 행렬 등 수치 연산을 수행하기 위해 numpy import</a:t>
            </a:r>
          </a:p>
        </p:txBody>
      </p:sp>
      <p:sp>
        <p:nvSpPr>
          <p:cNvPr id="271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272" name="파이썬 데이터 분석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파이썬 데이터 분석</a:t>
            </a:r>
          </a:p>
        </p:txBody>
      </p:sp>
      <p:pic>
        <p:nvPicPr>
          <p:cNvPr id="273" name="스크린샷 2022-01-26 오후 3.11.49.png" descr="스크린샷 2022-01-26 오후 3.11.4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26398" y="3794461"/>
            <a:ext cx="12186909" cy="82471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노트북"/>
          <p:cNvSpPr/>
          <p:nvPr/>
        </p:nvSpPr>
        <p:spPr>
          <a:xfrm>
            <a:off x="32315" y="2939539"/>
            <a:ext cx="17775078" cy="9956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6" name="파이썬과 오라클 연동…"/>
          <p:cNvSpPr txBox="1"/>
          <p:nvPr/>
        </p:nvSpPr>
        <p:spPr>
          <a:xfrm>
            <a:off x="16804969" y="3818759"/>
            <a:ext cx="7493305" cy="27833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파이썬과 오라클 연동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Oracle Cloud close</a:t>
            </a: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쿼리문 실행 함수</a:t>
            </a:r>
          </a:p>
        </p:txBody>
      </p:sp>
      <p:sp>
        <p:nvSpPr>
          <p:cNvPr id="277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278" name="파이썬 데이터 분석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파이썬 데이터 분석</a:t>
            </a:r>
          </a:p>
        </p:txBody>
      </p:sp>
      <p:pic>
        <p:nvPicPr>
          <p:cNvPr id="279" name="스크린샷 2022-01-26 오후 2.40.01.png" descr="스크린샷 2022-01-26 오후 2.40.0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5935" y="3695031"/>
            <a:ext cx="11747836" cy="84459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노트북"/>
          <p:cNvSpPr/>
          <p:nvPr/>
        </p:nvSpPr>
        <p:spPr>
          <a:xfrm>
            <a:off x="32315" y="2939539"/>
            <a:ext cx="17775078" cy="9956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2" name="Python Data 전처리…"/>
          <p:cNvSpPr txBox="1"/>
          <p:nvPr/>
        </p:nvSpPr>
        <p:spPr>
          <a:xfrm>
            <a:off x="16804969" y="4383909"/>
            <a:ext cx="7493305" cy="16530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Python Data 전처리</a:t>
            </a:r>
          </a:p>
          <a:p>
            <a:pPr algn="l"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테이블에 넣기 위해 데이터를 가공</a:t>
            </a:r>
          </a:p>
        </p:txBody>
      </p:sp>
      <p:sp>
        <p:nvSpPr>
          <p:cNvPr id="283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284" name="파이썬 데이터 분석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파이썬 데이터 분석</a:t>
            </a:r>
          </a:p>
        </p:txBody>
      </p:sp>
      <p:pic>
        <p:nvPicPr>
          <p:cNvPr id="285" name="KakaoTalk_Photo_2022-01-26-14-49-18.png" descr="KakaoTalk_Photo_2022-01-26-14-49-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74140" y="3045186"/>
            <a:ext cx="11091428" cy="97456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노트북"/>
          <p:cNvSpPr/>
          <p:nvPr/>
        </p:nvSpPr>
        <p:spPr>
          <a:xfrm>
            <a:off x="32315" y="2939539"/>
            <a:ext cx="17775078" cy="9956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8" name="데이터프레임에 넣기…"/>
          <p:cNvSpPr txBox="1"/>
          <p:nvPr/>
        </p:nvSpPr>
        <p:spPr>
          <a:xfrm>
            <a:off x="16804969" y="3602859"/>
            <a:ext cx="7493305" cy="3215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데이터프레임에 넣기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YwaY에 제공 되는 모든 서비스를 확인 가능</a:t>
            </a: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매번 업데이트 되는 패치노트의 정보를 버전마다 최근 6개까지의 정보 제공</a:t>
            </a:r>
          </a:p>
        </p:txBody>
      </p:sp>
      <p:sp>
        <p:nvSpPr>
          <p:cNvPr id="289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290" name="파이썬 데이터 분석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파이썬 데이터 분석</a:t>
            </a:r>
          </a:p>
        </p:txBody>
      </p:sp>
      <p:pic>
        <p:nvPicPr>
          <p:cNvPr id="291" name="KakaoTalk_Photo_2022-01-26-14-49-11.png" descr="KakaoTalk_Photo_2022-01-26-14-49-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482503" y="4052015"/>
            <a:ext cx="10088714" cy="7559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92" name="KakaoTalk_Photo_2022-01-26-14-49-00.png" descr="KakaoTalk_Photo_2022-01-26-14-49-0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0658" y="4058961"/>
            <a:ext cx="6090357" cy="75458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노트북"/>
          <p:cNvSpPr/>
          <p:nvPr/>
        </p:nvSpPr>
        <p:spPr>
          <a:xfrm>
            <a:off x="32315" y="2939539"/>
            <a:ext cx="17775078" cy="9956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5" name="Df을 테이블에 INSERT…"/>
          <p:cNvSpPr txBox="1"/>
          <p:nvPr/>
        </p:nvSpPr>
        <p:spPr>
          <a:xfrm>
            <a:off x="16804969" y="4250559"/>
            <a:ext cx="7493305" cy="1919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Df을 테이블에 INSERT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가공한 데이터를 all_column 테이블에 저장</a:t>
            </a:r>
          </a:p>
        </p:txBody>
      </p:sp>
      <p:sp>
        <p:nvSpPr>
          <p:cNvPr id="296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297" name="파이썬 데이터 분석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파이썬 데이터 분석</a:t>
            </a:r>
          </a:p>
        </p:txBody>
      </p:sp>
      <p:pic>
        <p:nvPicPr>
          <p:cNvPr id="298" name="KakaoTalk_Photo_2022-01-26-14-48-41.png" descr="KakaoTalk_Photo_2022-01-26-14-48-4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2132" y="5695786"/>
            <a:ext cx="16315443" cy="6315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노트북"/>
          <p:cNvSpPr/>
          <p:nvPr/>
        </p:nvSpPr>
        <p:spPr>
          <a:xfrm>
            <a:off x="32315" y="2939539"/>
            <a:ext cx="17775078" cy="9956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1" name="Df을 테이블에 INSERT…"/>
          <p:cNvSpPr txBox="1"/>
          <p:nvPr/>
        </p:nvSpPr>
        <p:spPr>
          <a:xfrm>
            <a:off x="16804969" y="4034659"/>
            <a:ext cx="7493305" cy="23515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가공한 테이블 확인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가공한 데이터를 all_column 테이블에 저장하고 테이블을 select한 모습</a:t>
            </a:r>
          </a:p>
        </p:txBody>
      </p:sp>
      <p:sp>
        <p:nvSpPr>
          <p:cNvPr id="302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03" name="파이썬 데이터 분석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파이썬 데이터 분석</a:t>
            </a:r>
          </a:p>
        </p:txBody>
      </p:sp>
      <p:pic>
        <p:nvPicPr>
          <p:cNvPr id="304" name="스크린샷 2022-01-26 오후 5.07.23.png" descr="스크린샷 2022-01-26 오후 5.07.2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43156" y="5114545"/>
            <a:ext cx="12753395" cy="49490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73153" y="3740844"/>
            <a:ext cx="13893281" cy="8998017"/>
          </a:xfrm>
          <a:prstGeom prst="rect">
            <a:avLst/>
          </a:prstGeom>
          <a:ln w="12700">
            <a:miter lim="400000"/>
          </a:ln>
        </p:spPr>
      </p:pic>
      <p:sp>
        <p:nvSpPr>
          <p:cNvPr id="307" name="노트북"/>
          <p:cNvSpPr/>
          <p:nvPr/>
        </p:nvSpPr>
        <p:spPr>
          <a:xfrm>
            <a:off x="32315" y="2939539"/>
            <a:ext cx="17775078" cy="995695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" name="메인페이지…"/>
          <p:cNvSpPr txBox="1"/>
          <p:nvPr/>
        </p:nvSpPr>
        <p:spPr>
          <a:xfrm>
            <a:off x="16804969" y="3171057"/>
            <a:ext cx="7493305" cy="40787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메인페이지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YwaY에 제공 되는 모든 서비스를 확인 가능</a:t>
            </a: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매번 업데이트 되는 패치노트의 정보를 버전마다 최근 6개까지의 정보 제공</a:t>
            </a: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28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라인별 픽률 벤률 상위 5개 챔피언 정보 제공</a:t>
            </a:r>
          </a:p>
        </p:txBody>
      </p:sp>
      <p:sp>
        <p:nvSpPr>
          <p:cNvPr id="309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10" name="메인페이지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33684">
              <a:lnSpc>
                <a:spcPct val="80000"/>
              </a:lnSpc>
              <a:defRPr b="1" spc="-200" sz="7700">
                <a:solidFill>
                  <a:srgbClr val="EE230C"/>
                </a:solidFill>
              </a:defRPr>
            </a:lvl1pPr>
          </a:lstStyle>
          <a:p>
            <a:pPr/>
            <a:r>
              <a:t>메인페이지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3200" y="3127973"/>
            <a:ext cx="9947373" cy="6030399"/>
          </a:xfrm>
          <a:prstGeom prst="rect">
            <a:avLst/>
          </a:prstGeom>
          <a:ln w="12700">
            <a:miter lim="400000"/>
          </a:ln>
        </p:spPr>
      </p:pic>
      <p:sp>
        <p:nvSpPr>
          <p:cNvPr id="313" name="노트북"/>
          <p:cNvSpPr/>
          <p:nvPr/>
        </p:nvSpPr>
        <p:spPr>
          <a:xfrm>
            <a:off x="32313" y="2939542"/>
            <a:ext cx="12089149" cy="67718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4" name="회원가입…"/>
          <p:cNvSpPr txBox="1"/>
          <p:nvPr/>
        </p:nvSpPr>
        <p:spPr>
          <a:xfrm>
            <a:off x="13638043" y="4270099"/>
            <a:ext cx="9041012" cy="2426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회원가입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모든 기입란에 기준에 맞는 정보를 입력시                               유효성 검사를 통해 확인 후  회원가입 성공</a:t>
            </a:r>
          </a:p>
        </p:txBody>
      </p:sp>
      <p:sp>
        <p:nvSpPr>
          <p:cNvPr id="315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16" name="회원가입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33684">
              <a:lnSpc>
                <a:spcPct val="80000"/>
              </a:lnSpc>
              <a:defRPr b="1" spc="-200" sz="7700">
                <a:solidFill>
                  <a:srgbClr val="EE230C"/>
                </a:solidFill>
              </a:defRPr>
            </a:lvl1pPr>
          </a:lstStyle>
          <a:p>
            <a:pPr/>
            <a:r>
              <a:t>회원가입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47266" y="3513832"/>
            <a:ext cx="12488940" cy="7768574"/>
          </a:xfrm>
          <a:prstGeom prst="rect">
            <a:avLst/>
          </a:prstGeom>
          <a:ln w="12700">
            <a:miter lim="400000"/>
          </a:ln>
        </p:spPr>
      </p:pic>
      <p:sp>
        <p:nvSpPr>
          <p:cNvPr id="319" name="노트북"/>
          <p:cNvSpPr/>
          <p:nvPr/>
        </p:nvSpPr>
        <p:spPr>
          <a:xfrm>
            <a:off x="32313" y="2939541"/>
            <a:ext cx="15918847" cy="891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0" name="회원가입 아이디 중복검사…"/>
          <p:cNvSpPr txBox="1"/>
          <p:nvPr/>
        </p:nvSpPr>
        <p:spPr>
          <a:xfrm>
            <a:off x="16102510" y="5312758"/>
            <a:ext cx="9041012" cy="2426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회원가입 아이디 중복검사 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가입하고자 하는 아이디를 입력 받은 후 아이디 값을 들고             DB에 가서 값이 있을경우 사용할 수 없는 아이디 라고 알림</a:t>
            </a:r>
          </a:p>
        </p:txBody>
      </p:sp>
      <p:sp>
        <p:nvSpPr>
          <p:cNvPr id="321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22" name="회원가입 아이디 중복검사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89851">
              <a:lnSpc>
                <a:spcPct val="80000"/>
              </a:lnSpc>
              <a:defRPr b="1" spc="-200" sz="6600">
                <a:solidFill>
                  <a:srgbClr val="EE230C"/>
                </a:solidFill>
              </a:defRPr>
            </a:lvl1pPr>
          </a:lstStyle>
          <a:p>
            <a:pPr/>
            <a:r>
              <a:t>회원가입 아이디 중복검사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INDEX"/>
          <p:cNvSpPr txBox="1"/>
          <p:nvPr>
            <p:ph type="title" idx="4294967295"/>
          </p:nvPr>
        </p:nvSpPr>
        <p:spPr>
          <a:xfrm>
            <a:off x="1206500" y="1079500"/>
            <a:ext cx="10477500" cy="1435100"/>
          </a:xfrm>
          <a:prstGeom prst="rect">
            <a:avLst/>
          </a:prstGeom>
        </p:spPr>
        <p:txBody>
          <a:bodyPr/>
          <a:lstStyle>
            <a:lvl1pPr defTabSz="269747">
              <a:lnSpc>
                <a:spcPct val="120000"/>
              </a:lnSpc>
              <a:defRPr b="0" cap="all" spc="200" u="sng">
                <a:solidFill>
                  <a:srgbClr val="C13B2B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INDEX</a:t>
            </a:r>
          </a:p>
        </p:txBody>
      </p:sp>
      <p:sp>
        <p:nvSpPr>
          <p:cNvPr id="176" name="프로젝트 개요…"/>
          <p:cNvSpPr txBox="1"/>
          <p:nvPr>
            <p:ph type="body" sz="half" idx="4294967295"/>
          </p:nvPr>
        </p:nvSpPr>
        <p:spPr>
          <a:xfrm>
            <a:off x="2604610" y="3419114"/>
            <a:ext cx="10477501" cy="8256015"/>
          </a:xfrm>
          <a:prstGeom prst="rect">
            <a:avLst/>
          </a:prstGeom>
        </p:spPr>
        <p:txBody>
          <a:bodyPr numCol="1" spcCol="38100"/>
          <a:lstStyle/>
          <a:p>
            <a:pPr marL="228599" indent="-228599" defTabSz="457200">
              <a:lnSpc>
                <a:spcPct val="130000"/>
              </a:lnSpc>
              <a:spcBef>
                <a:spcPts val="0"/>
              </a:spcBef>
              <a:buSzPct val="100000"/>
              <a:buAutoNum type="arabicPeriod" startAt="1"/>
              <a:defRPr sz="6600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 프로젝트 개요</a:t>
            </a:r>
          </a:p>
          <a:p>
            <a:pPr marL="228599" indent="-228599" defTabSz="457200">
              <a:lnSpc>
                <a:spcPct val="130000"/>
              </a:lnSpc>
              <a:spcBef>
                <a:spcPts val="0"/>
              </a:spcBef>
              <a:buSzPct val="100000"/>
              <a:buAutoNum type="arabicPeriod" startAt="1"/>
              <a:defRPr sz="6600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 프로젝트 팀 구성 및 역할</a:t>
            </a:r>
          </a:p>
          <a:p>
            <a:pPr marL="228599" indent="-228599" defTabSz="457200">
              <a:lnSpc>
                <a:spcPct val="130000"/>
              </a:lnSpc>
              <a:spcBef>
                <a:spcPts val="0"/>
              </a:spcBef>
              <a:buSzPct val="100000"/>
              <a:buAutoNum type="arabicPeriod" startAt="1"/>
              <a:defRPr sz="6600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 프로젝트 수행 절차 및 방법</a:t>
            </a:r>
          </a:p>
          <a:p>
            <a:pPr marL="228599" indent="-228599" defTabSz="457200">
              <a:lnSpc>
                <a:spcPct val="130000"/>
              </a:lnSpc>
              <a:spcBef>
                <a:spcPts val="0"/>
              </a:spcBef>
              <a:buSzPct val="100000"/>
              <a:buAutoNum type="arabicPeriod" startAt="1"/>
              <a:defRPr sz="6600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 프로젝트 기능구현</a:t>
            </a:r>
          </a:p>
          <a:p>
            <a:pPr marL="228599" indent="-228599" defTabSz="457200">
              <a:lnSpc>
                <a:spcPct val="130000"/>
              </a:lnSpc>
              <a:spcBef>
                <a:spcPts val="0"/>
              </a:spcBef>
              <a:buSzPct val="100000"/>
              <a:buAutoNum type="arabicPeriod" startAt="1"/>
              <a:defRPr sz="6600">
                <a:latin typeface="Noto Sans Kannada Regular"/>
                <a:ea typeface="Noto Sans Kannada Regular"/>
                <a:cs typeface="Noto Sans Kannada Regular"/>
                <a:sym typeface="Noto Sans Kannada Regular"/>
              </a:defRPr>
            </a:pPr>
            <a:r>
              <a:t> 자체 평가 의견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9295" y="3452223"/>
            <a:ext cx="12701129" cy="7891792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노트북"/>
          <p:cNvSpPr/>
          <p:nvPr/>
        </p:nvSpPr>
        <p:spPr>
          <a:xfrm>
            <a:off x="32313" y="2939541"/>
            <a:ext cx="15918847" cy="891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26" name="중복검사 틀렸을때…"/>
          <p:cNvSpPr txBox="1"/>
          <p:nvPr/>
        </p:nvSpPr>
        <p:spPr>
          <a:xfrm>
            <a:off x="16102510" y="5312758"/>
            <a:ext cx="9041012" cy="2426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중복검사 틀렸을때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가입하고자 하는 아이디를 입력 받은 후 아이디 값을 들고                    DB에 가서 값이 있을경우 사용할 수 없는 아이디 라고 알림</a:t>
            </a:r>
          </a:p>
        </p:txBody>
      </p:sp>
      <p:sp>
        <p:nvSpPr>
          <p:cNvPr id="327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28" name="회원가입 아이디 중복검사틀렸을때"/>
          <p:cNvSpPr txBox="1"/>
          <p:nvPr/>
        </p:nvSpPr>
        <p:spPr>
          <a:xfrm>
            <a:off x="1428285" y="1195597"/>
            <a:ext cx="1117998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365468">
              <a:lnSpc>
                <a:spcPct val="80000"/>
              </a:lnSpc>
              <a:defRPr b="1" spc="-200" sz="6400">
                <a:solidFill>
                  <a:srgbClr val="EE230C"/>
                </a:solidFill>
              </a:defRPr>
            </a:lvl1pPr>
          </a:lstStyle>
          <a:p>
            <a:pPr/>
            <a:r>
              <a:t>회원가입 아이디 중복검사틀렸을때 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11259" y="3222762"/>
            <a:ext cx="13160954" cy="7978565"/>
          </a:xfrm>
          <a:prstGeom prst="rect">
            <a:avLst/>
          </a:prstGeom>
          <a:ln w="12700">
            <a:miter lim="400000"/>
          </a:ln>
        </p:spPr>
      </p:pic>
      <p:sp>
        <p:nvSpPr>
          <p:cNvPr id="331" name="노트북"/>
          <p:cNvSpPr/>
          <p:nvPr/>
        </p:nvSpPr>
        <p:spPr>
          <a:xfrm>
            <a:off x="32313" y="2939541"/>
            <a:ext cx="15918847" cy="891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32" name="회원가입 유효성검사…"/>
          <p:cNvSpPr txBox="1"/>
          <p:nvPr/>
        </p:nvSpPr>
        <p:spPr>
          <a:xfrm>
            <a:off x="16102510" y="5312758"/>
            <a:ext cx="9041012" cy="2426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회원가입 유효성검사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회원가입시 모든 기입란에 기준에 맞는 정보를 입력한지                   유효성 검사를 통해 확인</a:t>
            </a:r>
          </a:p>
        </p:txBody>
      </p:sp>
      <p:sp>
        <p:nvSpPr>
          <p:cNvPr id="333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34" name="회원가입 유효성검사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회원가입 유효성검사</a:t>
            </a:r>
          </a:p>
        </p:txBody>
      </p:sp>
      <p:pic>
        <p:nvPicPr>
          <p:cNvPr id="335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676923" y="3703568"/>
            <a:ext cx="6150474" cy="1690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35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1774" y="3662343"/>
            <a:ext cx="9890615" cy="6309609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선"/>
          <p:cNvSpPr/>
          <p:nvPr/>
        </p:nvSpPr>
        <p:spPr>
          <a:xfrm>
            <a:off x="510572" y="13061746"/>
            <a:ext cx="23362858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39" name="프로젝트 기능구현"/>
          <p:cNvSpPr txBox="1"/>
          <p:nvPr>
            <p:ph type="title" idx="4294967295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>
              <a:defRPr b="0" spc="-100" sz="3200">
                <a:solidFill>
                  <a:srgbClr val="698CED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40" name="아이디 /비밀번호 찾기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아이디 /비밀번호 찾기</a:t>
            </a:r>
          </a:p>
        </p:txBody>
      </p:sp>
      <p:sp>
        <p:nvSpPr>
          <p:cNvPr id="341" name="노트북"/>
          <p:cNvSpPr/>
          <p:nvPr/>
        </p:nvSpPr>
        <p:spPr>
          <a:xfrm>
            <a:off x="548712" y="3518077"/>
            <a:ext cx="11924819" cy="6679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42" name="아이디 찾기…"/>
          <p:cNvSpPr txBox="1"/>
          <p:nvPr/>
        </p:nvSpPr>
        <p:spPr>
          <a:xfrm>
            <a:off x="14159371" y="3390265"/>
            <a:ext cx="9041012" cy="69354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아이디 찾기</a:t>
            </a:r>
          </a:p>
          <a:p>
            <a:pPr marL="495300" indent="-495300" algn="l">
              <a:buSzPct val="123000"/>
              <a:buChar char="-"/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가입시 입력한 소환사 정보, 힌트, 힌트에 대한 대답 입력</a:t>
            </a:r>
          </a:p>
          <a:p>
            <a:pPr algn="l"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 DB에 입력 정보와 일치한 아이디를 유저에서 보여줌</a:t>
            </a:r>
          </a:p>
          <a:p>
            <a:pPr marL="495300" indent="-495300" algn="l">
              <a:buSzPct val="123000"/>
              <a:buChar char="-"/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비밀번호 찾기</a:t>
            </a: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가입시 입력한 아이디, 이메일 주소 입력</a:t>
            </a:r>
          </a:p>
          <a:p>
            <a:pPr algn="l"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DB에 입력 정보와 일치시 해당 이메일 주소로 임시 비밀번호를 보냄</a:t>
            </a:r>
          </a:p>
          <a:p>
            <a:pPr algn="l"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동시에 DB에 임시 비밀번호로 변경되어 저장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32629" y="4489915"/>
            <a:ext cx="10788757" cy="2239350"/>
          </a:xfrm>
          <a:prstGeom prst="rect">
            <a:avLst/>
          </a:prstGeom>
          <a:ln w="12700">
            <a:miter lim="400000"/>
          </a:ln>
        </p:spPr>
      </p:pic>
      <p:sp>
        <p:nvSpPr>
          <p:cNvPr id="345" name="임시비밀번호 전송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임시비밀번호 전송</a:t>
            </a:r>
          </a:p>
        </p:txBody>
      </p:sp>
      <p:sp>
        <p:nvSpPr>
          <p:cNvPr id="346" name="선"/>
          <p:cNvSpPr/>
          <p:nvPr/>
        </p:nvSpPr>
        <p:spPr>
          <a:xfrm>
            <a:off x="510572" y="13061746"/>
            <a:ext cx="23362858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47" name="프로젝트 기능구현"/>
          <p:cNvSpPr txBox="1"/>
          <p:nvPr>
            <p:ph type="title" idx="4294967295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>
              <a:defRPr b="0" spc="-100" sz="3200">
                <a:solidFill>
                  <a:srgbClr val="698CED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48" name="임시비밀번호 전송…"/>
          <p:cNvSpPr txBox="1"/>
          <p:nvPr/>
        </p:nvSpPr>
        <p:spPr>
          <a:xfrm>
            <a:off x="15089054" y="4626102"/>
            <a:ext cx="7797763" cy="2896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임시비밀번호 전송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 비밀번호 찾기에서 입력한 아이디와 이메일 주소 정보와 DB의 정보가 일치시 유저가 입력한 이메일에              임시비밀번호를 보냄</a:t>
            </a:r>
          </a:p>
        </p:txBody>
      </p:sp>
      <p:sp>
        <p:nvSpPr>
          <p:cNvPr id="349" name="노트북"/>
          <p:cNvSpPr/>
          <p:nvPr/>
        </p:nvSpPr>
        <p:spPr>
          <a:xfrm>
            <a:off x="180649" y="2295474"/>
            <a:ext cx="13492717" cy="75581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0" name="편지"/>
          <p:cNvSpPr/>
          <p:nvPr/>
        </p:nvSpPr>
        <p:spPr>
          <a:xfrm>
            <a:off x="5799759" y="4896989"/>
            <a:ext cx="2254500" cy="14252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  <p:cond evt="onBegin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after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xit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Class="entr" nodeType="afterEffect" presetSubtype="16" presetID="23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0" grpId="2"/>
      <p:bldP build="whole" bldLvl="1" animBg="1" rev="0" advAuto="0" spid="344" grpId="3"/>
      <p:bldP build="whole" bldLvl="1" animBg="1" rev="0" advAuto="0" spid="348" grpId="4"/>
      <p:bldP build="whole" bldLvl="1" animBg="1" rev="0" advAuto="0" spid="350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15142" y="3453064"/>
            <a:ext cx="12553189" cy="7472137"/>
          </a:xfrm>
          <a:prstGeom prst="rect">
            <a:avLst/>
          </a:prstGeom>
          <a:ln w="12700">
            <a:miter lim="400000"/>
          </a:ln>
        </p:spPr>
      </p:pic>
      <p:sp>
        <p:nvSpPr>
          <p:cNvPr id="353" name="노트북"/>
          <p:cNvSpPr/>
          <p:nvPr/>
        </p:nvSpPr>
        <p:spPr>
          <a:xfrm>
            <a:off x="32313" y="2939541"/>
            <a:ext cx="15918847" cy="891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4" name="회원정보수정…"/>
          <p:cNvSpPr txBox="1"/>
          <p:nvPr/>
        </p:nvSpPr>
        <p:spPr>
          <a:xfrm>
            <a:off x="16102510" y="5592158"/>
            <a:ext cx="9041012" cy="186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회원정보수정</a:t>
            </a:r>
          </a:p>
          <a:p>
            <a:pPr marL="495300" indent="-495300" algn="l">
              <a:buSzPct val="123000"/>
              <a:buChar char="-"/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아이디를 제외한 회원가입시 입력했던 모든 정보를 변경 가능</a:t>
            </a:r>
          </a:p>
        </p:txBody>
      </p:sp>
      <p:sp>
        <p:nvSpPr>
          <p:cNvPr id="355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56" name="회원정보수정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33684">
              <a:lnSpc>
                <a:spcPct val="80000"/>
              </a:lnSpc>
              <a:defRPr b="1" spc="-200" sz="7700">
                <a:solidFill>
                  <a:srgbClr val="EE230C"/>
                </a:solidFill>
              </a:defRPr>
            </a:lvl1pPr>
          </a:lstStyle>
          <a:p>
            <a:pPr/>
            <a:r>
              <a:t>회원정보수정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" name="챔피언분석 챔피언 검색했을때.png" descr="챔피언분석 챔피언 검색했을때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1432" y="2271347"/>
            <a:ext cx="15489807" cy="8030159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챔피언 분석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챔피언 분석</a:t>
            </a:r>
          </a:p>
        </p:txBody>
      </p:sp>
      <p:sp>
        <p:nvSpPr>
          <p:cNvPr id="360" name="선"/>
          <p:cNvSpPr/>
          <p:nvPr/>
        </p:nvSpPr>
        <p:spPr>
          <a:xfrm>
            <a:off x="510572" y="13061746"/>
            <a:ext cx="23362858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1" name="챔피언 분석 전체…"/>
          <p:cNvSpPr txBox="1"/>
          <p:nvPr/>
        </p:nvSpPr>
        <p:spPr>
          <a:xfrm>
            <a:off x="1123913" y="7112192"/>
            <a:ext cx="6815919" cy="28968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챔피언 분석 전체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모든 챔피언의 정보 이름순 정렬</a:t>
            </a: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라인별로 챔피언 정렬</a:t>
            </a: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라인별 픽률과 벤률 확인 가능</a:t>
            </a:r>
          </a:p>
        </p:txBody>
      </p:sp>
      <p:sp>
        <p:nvSpPr>
          <p:cNvPr id="362" name="프로젝트 기능구현"/>
          <p:cNvSpPr txBox="1"/>
          <p:nvPr>
            <p:ph type="title" idx="4294967295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>
              <a:defRPr b="0" spc="-100" sz="3200">
                <a:solidFill>
                  <a:srgbClr val="698CED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63" name="챔피언분석 챔피언 검색…"/>
          <p:cNvSpPr txBox="1"/>
          <p:nvPr/>
        </p:nvSpPr>
        <p:spPr>
          <a:xfrm>
            <a:off x="976035" y="10146903"/>
            <a:ext cx="6366430" cy="2426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챔피언분석 챔피언 검색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 검색하고 하는 챔피언 이름 낱말로 검색시    해당 챔피언 출력</a:t>
            </a:r>
          </a:p>
        </p:txBody>
      </p:sp>
      <p:sp>
        <p:nvSpPr>
          <p:cNvPr id="364" name="노트북"/>
          <p:cNvSpPr/>
          <p:nvPr/>
        </p:nvSpPr>
        <p:spPr>
          <a:xfrm>
            <a:off x="8159804" y="1550295"/>
            <a:ext cx="17502070" cy="980401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365" name="챔피언분석 전체.png" descr="챔피언분석 전체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76140" y="2486592"/>
            <a:ext cx="8238640" cy="42710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3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400"/>
                            </p:stCondLst>
                            <p:childTnLst>
                              <p:par>
                                <p:cTn id="15" presetClass="entr" nodeType="afterEffect" presetSubtype="16" presetID="23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00" fill="hold"/>
                                        <p:tgtEl>
                                          <p:spTgt spid="3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58" grpId="2"/>
      <p:bldP build="whole" bldLvl="1" animBg="1" rev="0" advAuto="0" spid="363" grpId="3"/>
      <p:bldP build="whole" bldLvl="1" animBg="1" rev="0" advAuto="0" spid="364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90616" y="4077163"/>
            <a:ext cx="9041012" cy="5561676"/>
          </a:xfrm>
          <a:prstGeom prst="rect">
            <a:avLst/>
          </a:prstGeom>
          <a:ln w="12700">
            <a:miter lim="400000"/>
          </a:ln>
        </p:spPr>
      </p:pic>
      <p:sp>
        <p:nvSpPr>
          <p:cNvPr id="368" name="노트북"/>
          <p:cNvSpPr/>
          <p:nvPr/>
        </p:nvSpPr>
        <p:spPr>
          <a:xfrm>
            <a:off x="548712" y="3518077"/>
            <a:ext cx="11924819" cy="6679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9" name="챔피언 분석 상세보기…"/>
          <p:cNvSpPr txBox="1"/>
          <p:nvPr/>
        </p:nvSpPr>
        <p:spPr>
          <a:xfrm>
            <a:off x="14064583" y="4249512"/>
            <a:ext cx="9041012" cy="3747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챔피언 분석 상세보기</a:t>
            </a:r>
          </a:p>
          <a:p>
            <a:pPr marL="495300" indent="-495300" algn="l">
              <a:buSzPct val="123000"/>
              <a:buChar char="-"/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챔피언 별 라인 클릭시 라인에 해당하는 정보 출력</a:t>
            </a: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패시브 및 스킬 클릭시 영상 재생</a:t>
            </a: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스킬, 아이템, 룬을 픽률로 정렬하여 보여줌</a:t>
            </a: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챔피언 팁 클릭시 해당 챔피언에 대한 다른유저의 게시글 열람 가능 및 작성 가능</a:t>
            </a:r>
          </a:p>
        </p:txBody>
      </p:sp>
      <p:sp>
        <p:nvSpPr>
          <p:cNvPr id="370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71" name="챔피언 분석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챔피언 분석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노트북"/>
          <p:cNvSpPr/>
          <p:nvPr/>
        </p:nvSpPr>
        <p:spPr>
          <a:xfrm>
            <a:off x="32313" y="2939541"/>
            <a:ext cx="15918847" cy="891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74" name="챔피언 팁 댓글 기능…"/>
          <p:cNvSpPr txBox="1"/>
          <p:nvPr/>
        </p:nvSpPr>
        <p:spPr>
          <a:xfrm>
            <a:off x="15912935" y="3103994"/>
            <a:ext cx="9041012" cy="186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챔피언 팁 댓글 기능</a:t>
            </a:r>
          </a:p>
          <a:p>
            <a:pPr marL="495300" indent="-495300" algn="l">
              <a:buSzPct val="123000"/>
              <a:buChar char="-"/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 챔피언마다 게시판에 자신의 노하우 및 정보 공유 가능</a:t>
            </a:r>
          </a:p>
        </p:txBody>
      </p:sp>
      <p:sp>
        <p:nvSpPr>
          <p:cNvPr id="375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76" name="챔피언 분석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챔피언 분석</a:t>
            </a:r>
          </a:p>
        </p:txBody>
      </p:sp>
      <p:sp>
        <p:nvSpPr>
          <p:cNvPr id="377" name="댓글 내가쓴글 삭제버튼 보일때…"/>
          <p:cNvSpPr txBox="1"/>
          <p:nvPr/>
        </p:nvSpPr>
        <p:spPr>
          <a:xfrm>
            <a:off x="15912935" y="5461437"/>
            <a:ext cx="9041012" cy="1957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댓글 내가쓴글 삭제버튼 보일때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자신이 작성한 댓글 삭제 및 신고</a:t>
            </a:r>
          </a:p>
        </p:txBody>
      </p:sp>
      <p:sp>
        <p:nvSpPr>
          <p:cNvPr id="378" name="챔피언팁 댓글 신고…"/>
          <p:cNvSpPr txBox="1"/>
          <p:nvPr/>
        </p:nvSpPr>
        <p:spPr>
          <a:xfrm>
            <a:off x="15912935" y="7907779"/>
            <a:ext cx="9041012" cy="33667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챔피언팁 댓글 신고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챔피언에 대한 정보와 상관없거나 욕설 및 비방의 글을                 일반 등급 유저가 신고 가능                                                            </a:t>
            </a: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신고시 블랙리스트 테이블에 신고당한 유저의 정보 저장</a:t>
            </a:r>
          </a:p>
        </p:txBody>
      </p:sp>
      <p:pic>
        <p:nvPicPr>
          <p:cNvPr id="37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14367" y="3915795"/>
            <a:ext cx="6954740" cy="6964648"/>
          </a:xfrm>
          <a:prstGeom prst="rect">
            <a:avLst/>
          </a:prstGeom>
          <a:ln w="12700">
            <a:miter lim="400000"/>
          </a:ln>
        </p:spPr>
      </p:pic>
      <p:pic>
        <p:nvPicPr>
          <p:cNvPr id="38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338211" y="3676927"/>
            <a:ext cx="7307052" cy="192893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3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Class="entr" nodeType="after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380" grpId="1"/>
      <p:bldP build="whole" bldLvl="1" animBg="1" rev="0" advAuto="0" spid="378" grpId="2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노트북"/>
          <p:cNvSpPr/>
          <p:nvPr/>
        </p:nvSpPr>
        <p:spPr>
          <a:xfrm>
            <a:off x="32313" y="2939541"/>
            <a:ext cx="15918847" cy="891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3" name="회원등급관리…"/>
          <p:cNvSpPr txBox="1"/>
          <p:nvPr/>
        </p:nvSpPr>
        <p:spPr>
          <a:xfrm>
            <a:off x="16102510" y="5357208"/>
            <a:ext cx="9041012" cy="2338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회원등급관리</a:t>
            </a:r>
          </a:p>
          <a:p>
            <a:pPr marL="495300" indent="-495300" algn="l">
              <a:buSzPct val="123000"/>
              <a:buChar char="-"/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회원가입한 모든 일반 등급의 유저 목록 확인 가능</a:t>
            </a: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일반유저 중 관리자로 변환 가능</a:t>
            </a:r>
          </a:p>
        </p:txBody>
      </p:sp>
      <p:sp>
        <p:nvSpPr>
          <p:cNvPr id="384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85" name="회원등급관리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33684">
              <a:lnSpc>
                <a:spcPct val="80000"/>
              </a:lnSpc>
              <a:defRPr b="1" spc="-200" sz="7700">
                <a:solidFill>
                  <a:srgbClr val="EE230C"/>
                </a:solidFill>
              </a:defRPr>
            </a:lvl1pPr>
          </a:lstStyle>
          <a:p>
            <a:pPr/>
            <a:r>
              <a:t>회원등급관리</a:t>
            </a:r>
          </a:p>
        </p:txBody>
      </p:sp>
      <p:pic>
        <p:nvPicPr>
          <p:cNvPr id="38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97755" y="4175333"/>
            <a:ext cx="11387961" cy="536533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17628" y="9972350"/>
            <a:ext cx="2220182" cy="64587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65680" y="4516537"/>
            <a:ext cx="9490883" cy="3874459"/>
          </a:xfrm>
          <a:prstGeom prst="rect">
            <a:avLst/>
          </a:prstGeom>
          <a:ln w="12700">
            <a:miter lim="400000"/>
          </a:ln>
        </p:spPr>
      </p:pic>
      <p:sp>
        <p:nvSpPr>
          <p:cNvPr id="390" name="선"/>
          <p:cNvSpPr/>
          <p:nvPr/>
        </p:nvSpPr>
        <p:spPr>
          <a:xfrm>
            <a:off x="510572" y="13061746"/>
            <a:ext cx="23362858" cy="1"/>
          </a:xfrm>
          <a:prstGeom prst="line">
            <a:avLst/>
          </a:prstGeom>
          <a:ln w="25400">
            <a:solidFill>
              <a:srgbClr val="07AED5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91" name="블랙리스트 관리…"/>
          <p:cNvSpPr txBox="1"/>
          <p:nvPr/>
        </p:nvSpPr>
        <p:spPr>
          <a:xfrm>
            <a:off x="14254156" y="4550245"/>
            <a:ext cx="9041012" cy="55604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블랙리스트 관리</a:t>
            </a:r>
          </a:p>
          <a:p>
            <a:pPr algn="l">
              <a:defRPr sz="3900">
                <a:solidFill>
                  <a:srgbClr val="FF697A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</a:p>
          <a:p>
            <a:pPr marL="495300" indent="-495300" algn="l">
              <a:buSzPct val="123000"/>
              <a:buChar char="-"/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신고당한 댓글 내용과 유저정보를 블랙리스트 테이블에 저장</a:t>
            </a:r>
          </a:p>
          <a:p>
            <a:pPr algn="l"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관리자 등급의 아이디로 접속시 사이드 바에 추가된 블랙리스트 유저관리란에서 확인 가능</a:t>
            </a:r>
          </a:p>
          <a:p>
            <a:pPr algn="l"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algn="l"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- 관리자 판단하에 일정기간정지 및 아이디 삭제</a:t>
            </a:r>
          </a:p>
        </p:txBody>
      </p:sp>
      <p:sp>
        <p:nvSpPr>
          <p:cNvPr id="392" name="프로젝트 기능구현"/>
          <p:cNvSpPr txBox="1"/>
          <p:nvPr>
            <p:ph type="title" idx="4294967295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>
              <a:defRPr b="0" spc="-100" sz="3200">
                <a:solidFill>
                  <a:srgbClr val="698CED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93" name="블랙리스트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33684">
              <a:lnSpc>
                <a:spcPct val="80000"/>
              </a:lnSpc>
              <a:defRPr b="1" spc="-200" sz="7700">
                <a:solidFill>
                  <a:srgbClr val="EE230C"/>
                </a:solidFill>
              </a:defRPr>
            </a:lvl1pPr>
          </a:lstStyle>
          <a:p>
            <a:pPr/>
            <a:r>
              <a:t>블랙리스트</a:t>
            </a:r>
          </a:p>
        </p:txBody>
      </p:sp>
      <p:sp>
        <p:nvSpPr>
          <p:cNvPr id="394" name="노트북"/>
          <p:cNvSpPr/>
          <p:nvPr/>
        </p:nvSpPr>
        <p:spPr>
          <a:xfrm>
            <a:off x="548712" y="3518077"/>
            <a:ext cx="11924819" cy="667984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프로젝트 개요"/>
          <p:cNvSpPr txBox="1"/>
          <p:nvPr>
            <p:ph type="title"/>
          </p:nvPr>
        </p:nvSpPr>
        <p:spPr>
          <a:xfrm>
            <a:off x="1206500" y="413300"/>
            <a:ext cx="21971000" cy="1435107"/>
          </a:xfrm>
          <a:prstGeom prst="rect">
            <a:avLst/>
          </a:prstGeom>
        </p:spPr>
        <p:txBody>
          <a:bodyPr/>
          <a:lstStyle>
            <a:lvl1pPr defTabSz="2413954">
              <a:defRPr b="0" spc="-200" sz="8400">
                <a:solidFill>
                  <a:schemeClr val="accent5"/>
                </a:solidFill>
              </a:defRPr>
            </a:lvl1pPr>
          </a:lstStyle>
          <a:p>
            <a:pPr/>
            <a:r>
              <a:t>프로젝트 개요</a:t>
            </a:r>
          </a:p>
        </p:txBody>
      </p:sp>
      <p:sp>
        <p:nvSpPr>
          <p:cNvPr id="179" name="-기획의도"/>
          <p:cNvSpPr txBox="1"/>
          <p:nvPr/>
        </p:nvSpPr>
        <p:spPr>
          <a:xfrm>
            <a:off x="1775223" y="1756542"/>
            <a:ext cx="5093423" cy="143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57200">
              <a:lnSpc>
                <a:spcPct val="120000"/>
              </a:lnSpc>
              <a:defRPr cap="all" spc="200" sz="7000">
                <a:solidFill>
                  <a:srgbClr val="367DA2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-기획의도</a:t>
            </a:r>
          </a:p>
        </p:txBody>
      </p:sp>
      <p:sp>
        <p:nvSpPr>
          <p:cNvPr id="180" name="게임 컨트롤러"/>
          <p:cNvSpPr/>
          <p:nvPr/>
        </p:nvSpPr>
        <p:spPr>
          <a:xfrm>
            <a:off x="618231" y="9304714"/>
            <a:ext cx="4238766" cy="25997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644" h="20823" fill="norm" stroke="1" extrusionOk="0">
                <a:moveTo>
                  <a:pt x="4672" y="0"/>
                </a:moveTo>
                <a:cubicBezTo>
                  <a:pt x="2805" y="35"/>
                  <a:pt x="864" y="4062"/>
                  <a:pt x="215" y="9428"/>
                </a:cubicBezTo>
                <a:cubicBezTo>
                  <a:pt x="-478" y="15152"/>
                  <a:pt x="561" y="20233"/>
                  <a:pt x="2536" y="20776"/>
                </a:cubicBezTo>
                <a:cubicBezTo>
                  <a:pt x="3732" y="21105"/>
                  <a:pt x="4999" y="19689"/>
                  <a:pt x="5964" y="17250"/>
                </a:cubicBezTo>
                <a:cubicBezTo>
                  <a:pt x="6053" y="17260"/>
                  <a:pt x="6143" y="17266"/>
                  <a:pt x="6234" y="17266"/>
                </a:cubicBezTo>
                <a:lnTo>
                  <a:pt x="14686" y="17266"/>
                </a:lnTo>
                <a:cubicBezTo>
                  <a:pt x="15651" y="19695"/>
                  <a:pt x="16914" y="21104"/>
                  <a:pt x="18108" y="20776"/>
                </a:cubicBezTo>
                <a:cubicBezTo>
                  <a:pt x="20083" y="20233"/>
                  <a:pt x="21122" y="15152"/>
                  <a:pt x="20429" y="9428"/>
                </a:cubicBezTo>
                <a:cubicBezTo>
                  <a:pt x="19736" y="3704"/>
                  <a:pt x="17574" y="-495"/>
                  <a:pt x="15599" y="48"/>
                </a:cubicBezTo>
                <a:cubicBezTo>
                  <a:pt x="14695" y="297"/>
                  <a:pt x="13988" y="1498"/>
                  <a:pt x="13552" y="3274"/>
                </a:cubicBezTo>
                <a:lnTo>
                  <a:pt x="7092" y="3274"/>
                </a:lnTo>
                <a:cubicBezTo>
                  <a:pt x="6656" y="1498"/>
                  <a:pt x="5949" y="297"/>
                  <a:pt x="5045" y="48"/>
                </a:cubicBezTo>
                <a:cubicBezTo>
                  <a:pt x="4922" y="14"/>
                  <a:pt x="4797" y="-2"/>
                  <a:pt x="4672" y="0"/>
                </a:cubicBezTo>
                <a:close/>
                <a:moveTo>
                  <a:pt x="16605" y="4221"/>
                </a:moveTo>
                <a:cubicBezTo>
                  <a:pt x="16964" y="4221"/>
                  <a:pt x="17254" y="4697"/>
                  <a:pt x="17254" y="5287"/>
                </a:cubicBezTo>
                <a:cubicBezTo>
                  <a:pt x="17254" y="5877"/>
                  <a:pt x="16964" y="6356"/>
                  <a:pt x="16605" y="6356"/>
                </a:cubicBezTo>
                <a:cubicBezTo>
                  <a:pt x="16247" y="6356"/>
                  <a:pt x="15955" y="5877"/>
                  <a:pt x="15955" y="5287"/>
                </a:cubicBezTo>
                <a:cubicBezTo>
                  <a:pt x="15955" y="4697"/>
                  <a:pt x="16247" y="4221"/>
                  <a:pt x="16605" y="4221"/>
                </a:cubicBezTo>
                <a:close/>
                <a:moveTo>
                  <a:pt x="3247" y="5258"/>
                </a:moveTo>
                <a:lnTo>
                  <a:pt x="4402" y="5258"/>
                </a:lnTo>
                <a:lnTo>
                  <a:pt x="4402" y="7269"/>
                </a:lnTo>
                <a:lnTo>
                  <a:pt x="5624" y="7269"/>
                </a:lnTo>
                <a:lnTo>
                  <a:pt x="5624" y="9168"/>
                </a:lnTo>
                <a:lnTo>
                  <a:pt x="4402" y="9168"/>
                </a:lnTo>
                <a:lnTo>
                  <a:pt x="4402" y="11179"/>
                </a:lnTo>
                <a:lnTo>
                  <a:pt x="3247" y="11179"/>
                </a:lnTo>
                <a:lnTo>
                  <a:pt x="3247" y="9168"/>
                </a:lnTo>
                <a:lnTo>
                  <a:pt x="2024" y="9168"/>
                </a:lnTo>
                <a:lnTo>
                  <a:pt x="2024" y="7269"/>
                </a:lnTo>
                <a:lnTo>
                  <a:pt x="3247" y="7269"/>
                </a:lnTo>
                <a:lnTo>
                  <a:pt x="3247" y="5258"/>
                </a:lnTo>
                <a:close/>
                <a:moveTo>
                  <a:pt x="14989" y="6629"/>
                </a:moveTo>
                <a:cubicBezTo>
                  <a:pt x="15348" y="6629"/>
                  <a:pt x="15639" y="7108"/>
                  <a:pt x="15639" y="7698"/>
                </a:cubicBezTo>
                <a:cubicBezTo>
                  <a:pt x="15639" y="8288"/>
                  <a:pt x="15348" y="8767"/>
                  <a:pt x="14989" y="8767"/>
                </a:cubicBezTo>
                <a:cubicBezTo>
                  <a:pt x="14631" y="8767"/>
                  <a:pt x="14339" y="8288"/>
                  <a:pt x="14339" y="7698"/>
                </a:cubicBezTo>
                <a:cubicBezTo>
                  <a:pt x="14339" y="7108"/>
                  <a:pt x="14631" y="6629"/>
                  <a:pt x="14989" y="6629"/>
                </a:cubicBezTo>
                <a:close/>
                <a:moveTo>
                  <a:pt x="18220" y="6629"/>
                </a:moveTo>
                <a:cubicBezTo>
                  <a:pt x="18578" y="6629"/>
                  <a:pt x="18870" y="7108"/>
                  <a:pt x="18870" y="7698"/>
                </a:cubicBezTo>
                <a:cubicBezTo>
                  <a:pt x="18870" y="8288"/>
                  <a:pt x="18578" y="8767"/>
                  <a:pt x="18220" y="8767"/>
                </a:cubicBezTo>
                <a:cubicBezTo>
                  <a:pt x="17861" y="8767"/>
                  <a:pt x="17570" y="8288"/>
                  <a:pt x="17570" y="7698"/>
                </a:cubicBezTo>
                <a:cubicBezTo>
                  <a:pt x="17570" y="7108"/>
                  <a:pt x="17861" y="6629"/>
                  <a:pt x="18220" y="6629"/>
                </a:cubicBezTo>
                <a:close/>
                <a:moveTo>
                  <a:pt x="8482" y="7945"/>
                </a:moveTo>
                <a:lnTo>
                  <a:pt x="9567" y="7945"/>
                </a:lnTo>
                <a:cubicBezTo>
                  <a:pt x="9596" y="7945"/>
                  <a:pt x="9619" y="7983"/>
                  <a:pt x="9619" y="8030"/>
                </a:cubicBezTo>
                <a:lnTo>
                  <a:pt x="9619" y="8682"/>
                </a:lnTo>
                <a:cubicBezTo>
                  <a:pt x="9619" y="8729"/>
                  <a:pt x="9596" y="8767"/>
                  <a:pt x="9567" y="8767"/>
                </a:cubicBezTo>
                <a:lnTo>
                  <a:pt x="8482" y="8767"/>
                </a:lnTo>
                <a:cubicBezTo>
                  <a:pt x="8453" y="8767"/>
                  <a:pt x="8430" y="8729"/>
                  <a:pt x="8430" y="8682"/>
                </a:cubicBezTo>
                <a:lnTo>
                  <a:pt x="8430" y="8030"/>
                </a:lnTo>
                <a:cubicBezTo>
                  <a:pt x="8430" y="7983"/>
                  <a:pt x="8453" y="7945"/>
                  <a:pt x="8482" y="7945"/>
                </a:cubicBezTo>
                <a:close/>
                <a:moveTo>
                  <a:pt x="10874" y="7945"/>
                </a:moveTo>
                <a:lnTo>
                  <a:pt x="11959" y="7945"/>
                </a:lnTo>
                <a:cubicBezTo>
                  <a:pt x="11987" y="7945"/>
                  <a:pt x="12011" y="7983"/>
                  <a:pt x="12011" y="8030"/>
                </a:cubicBezTo>
                <a:lnTo>
                  <a:pt x="12011" y="8682"/>
                </a:lnTo>
                <a:cubicBezTo>
                  <a:pt x="12011" y="8729"/>
                  <a:pt x="11987" y="8767"/>
                  <a:pt x="11959" y="8767"/>
                </a:cubicBezTo>
                <a:lnTo>
                  <a:pt x="10874" y="8767"/>
                </a:lnTo>
                <a:cubicBezTo>
                  <a:pt x="10845" y="8767"/>
                  <a:pt x="10822" y="8729"/>
                  <a:pt x="10822" y="8682"/>
                </a:cubicBezTo>
                <a:lnTo>
                  <a:pt x="10822" y="8030"/>
                </a:lnTo>
                <a:cubicBezTo>
                  <a:pt x="10822" y="7983"/>
                  <a:pt x="10845" y="7945"/>
                  <a:pt x="10874" y="7945"/>
                </a:cubicBezTo>
                <a:close/>
                <a:moveTo>
                  <a:pt x="16605" y="9534"/>
                </a:moveTo>
                <a:cubicBezTo>
                  <a:pt x="16964" y="9534"/>
                  <a:pt x="17254" y="10010"/>
                  <a:pt x="17254" y="10600"/>
                </a:cubicBezTo>
                <a:cubicBezTo>
                  <a:pt x="17254" y="11190"/>
                  <a:pt x="16964" y="11669"/>
                  <a:pt x="16605" y="11669"/>
                </a:cubicBezTo>
                <a:cubicBezTo>
                  <a:pt x="16247" y="11669"/>
                  <a:pt x="15955" y="11190"/>
                  <a:pt x="15955" y="10600"/>
                </a:cubicBezTo>
                <a:cubicBezTo>
                  <a:pt x="15955" y="10010"/>
                  <a:pt x="16247" y="9534"/>
                  <a:pt x="16605" y="9534"/>
                </a:cubicBezTo>
                <a:close/>
              </a:path>
            </a:pathLst>
          </a:custGeom>
          <a:solidFill>
            <a:srgbClr val="00A1FF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1" name="노트북"/>
          <p:cNvSpPr/>
          <p:nvPr/>
        </p:nvSpPr>
        <p:spPr>
          <a:xfrm>
            <a:off x="4811383" y="2046138"/>
            <a:ext cx="19212791" cy="107623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82" name="매 패치마다 빠르게 바뀌는 게임 방향의도 파악"/>
          <p:cNvSpPr txBox="1"/>
          <p:nvPr/>
        </p:nvSpPr>
        <p:spPr>
          <a:xfrm>
            <a:off x="9336230" y="5160652"/>
            <a:ext cx="9449017" cy="72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cap="all" spc="116" sz="3900">
                <a:solidFill>
                  <a:srgbClr val="367DA2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매 패치마다 빠르게 바뀌는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게임 방향의도 파악</a:t>
            </a:r>
          </a:p>
        </p:txBody>
      </p:sp>
      <p:sp>
        <p:nvSpPr>
          <p:cNvPr id="183" name="초보자의 눈높이에 맞는 시각화"/>
          <p:cNvSpPr txBox="1"/>
          <p:nvPr/>
        </p:nvSpPr>
        <p:spPr>
          <a:xfrm>
            <a:off x="9337615" y="6344722"/>
            <a:ext cx="6332742" cy="725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ct val="120000"/>
              </a:lnSpc>
              <a:defRPr b="1" cap="all" spc="116" sz="3900">
                <a:solidFill>
                  <a:srgbClr val="367DA2"/>
                </a:solidFill>
              </a:defRPr>
            </a:lvl1pPr>
          </a:lstStyle>
          <a:p>
            <a:pPr/>
            <a:r>
              <a:t>초보자의 눈높이에 맞는 시각화</a:t>
            </a:r>
          </a:p>
        </p:txBody>
      </p:sp>
      <p:sp>
        <p:nvSpPr>
          <p:cNvPr id="184" name="e-스포츠 인식 개선"/>
          <p:cNvSpPr txBox="1"/>
          <p:nvPr/>
        </p:nvSpPr>
        <p:spPr>
          <a:xfrm>
            <a:off x="9403036" y="7528793"/>
            <a:ext cx="4134117" cy="72524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cap="all" spc="116" sz="3900">
                <a:solidFill>
                  <a:srgbClr val="367DA2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e-스포츠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인식 개선</a:t>
            </a:r>
            <a:r>
              <a:t> </a:t>
            </a:r>
          </a:p>
        </p:txBody>
      </p:sp>
      <p:sp>
        <p:nvSpPr>
          <p:cNvPr id="185" name="누구나 쉽게 접근할 수 있는 e-스포츠 프로팀 정보"/>
          <p:cNvSpPr txBox="1"/>
          <p:nvPr/>
        </p:nvSpPr>
        <p:spPr>
          <a:xfrm>
            <a:off x="9339273" y="8712864"/>
            <a:ext cx="10153448" cy="7252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457200">
              <a:lnSpc>
                <a:spcPct val="120000"/>
              </a:lnSpc>
              <a:defRPr cap="all" spc="116" sz="3900">
                <a:solidFill>
                  <a:srgbClr val="367DA2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pPr>
            <a:r>
              <a:t>누구나 쉽게 접근할 수 있는 </a:t>
            </a:r>
            <a:r>
              <a:rPr b="1">
                <a:latin typeface="+mj-lt"/>
                <a:ea typeface="+mj-ea"/>
                <a:cs typeface="+mj-cs"/>
                <a:sym typeface="Helvetica Neue"/>
              </a:rPr>
              <a:t>e-스포츠 프로팀 정보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nodeType="clickEffect" presetSubtype="0" presetID="35" grpId="1" repeatCount="3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5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mph" nodeType="clickEffect" presetSubtype="0" presetID="35" grpId="2" repeatCount="3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" dur="5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mph" nodeType="clickEffect" presetSubtype="0" presetID="35" grpId="3" repeatCount="3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mph" nodeType="clickEffect" presetSubtype="0" presetID="35" grpId="4" repeatCount="3000" fill="hold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5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4" grpId="3"/>
      <p:bldP build="whole" bldLvl="1" animBg="1" rev="0" advAuto="0" spid="185" grpId="4"/>
      <p:bldP build="whole" bldLvl="1" animBg="1" rev="0" advAuto="0" spid="182" grpId="1"/>
      <p:bldP build="whole" bldLvl="1" animBg="1" rev="0" advAuto="0" spid="183" grpId="2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57334" y="4045101"/>
            <a:ext cx="10012007" cy="6356495"/>
          </a:xfrm>
          <a:prstGeom prst="rect">
            <a:avLst/>
          </a:prstGeom>
          <a:ln w="12700">
            <a:miter lim="400000"/>
          </a:ln>
        </p:spPr>
      </p:pic>
      <p:sp>
        <p:nvSpPr>
          <p:cNvPr id="397" name="노트북"/>
          <p:cNvSpPr/>
          <p:nvPr/>
        </p:nvSpPr>
        <p:spPr>
          <a:xfrm>
            <a:off x="548712" y="3518077"/>
            <a:ext cx="13229253" cy="74105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98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399" name="팀명단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33684">
              <a:lnSpc>
                <a:spcPct val="80000"/>
              </a:lnSpc>
              <a:defRPr b="1" spc="-200" sz="7700">
                <a:solidFill>
                  <a:srgbClr val="EE230C"/>
                </a:solidFill>
              </a:defRPr>
            </a:lvl1pPr>
          </a:lstStyle>
          <a:p>
            <a:pPr/>
            <a:r>
              <a:t>팀명단</a:t>
            </a:r>
          </a:p>
        </p:txBody>
      </p:sp>
      <p:sp>
        <p:nvSpPr>
          <p:cNvPr id="400" name="팀 명단…"/>
          <p:cNvSpPr txBox="1"/>
          <p:nvPr/>
        </p:nvSpPr>
        <p:spPr>
          <a:xfrm>
            <a:off x="14017189" y="4051868"/>
            <a:ext cx="9041012" cy="18681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팀 명단</a:t>
            </a:r>
          </a:p>
          <a:p>
            <a:pPr marL="495300" indent="-495300" algn="l">
              <a:buSzPct val="123000"/>
              <a:buChar char="-"/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LCK에 등록된 모든 팀 감독 및 선수 로스터 와 팀 스타일 확인 가능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3870" y="3609001"/>
            <a:ext cx="12972099" cy="7211536"/>
          </a:xfrm>
          <a:prstGeom prst="rect">
            <a:avLst/>
          </a:prstGeom>
          <a:ln w="12700">
            <a:miter lim="400000"/>
          </a:ln>
        </p:spPr>
      </p:pic>
      <p:sp>
        <p:nvSpPr>
          <p:cNvPr id="403" name="노트북"/>
          <p:cNvSpPr/>
          <p:nvPr/>
        </p:nvSpPr>
        <p:spPr>
          <a:xfrm>
            <a:off x="32313" y="2939541"/>
            <a:ext cx="15918847" cy="891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04" name="멀티서치 검색…"/>
          <p:cNvSpPr txBox="1"/>
          <p:nvPr/>
        </p:nvSpPr>
        <p:spPr>
          <a:xfrm>
            <a:off x="16102508" y="5122258"/>
            <a:ext cx="8191905" cy="2807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멀티서치 검색</a:t>
            </a:r>
          </a:p>
          <a:p>
            <a:pPr marL="495300" indent="-495300" algn="l">
              <a:buSzPct val="123000"/>
              <a:buChar char="-"/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화면아래 왼쪽에 보이는 이미지와 같이 픽창에 나온 채팅내용               드래그 하여 검색화면에 붙여넣기 한 후 검색을 누르면                     오른쪽 이미지와 같은 정보를 제공</a:t>
            </a:r>
          </a:p>
        </p:txBody>
      </p:sp>
      <p:sp>
        <p:nvSpPr>
          <p:cNvPr id="405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406" name="멀티서치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33684">
              <a:lnSpc>
                <a:spcPct val="80000"/>
              </a:lnSpc>
              <a:defRPr b="1" spc="-200" sz="7700">
                <a:solidFill>
                  <a:srgbClr val="EE230C"/>
                </a:solidFill>
              </a:defRPr>
            </a:lvl1pPr>
          </a:lstStyle>
          <a:p>
            <a:pPr/>
            <a:r>
              <a:t>멀티서치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8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43870" y="3609001"/>
            <a:ext cx="12972099" cy="7211536"/>
          </a:xfrm>
          <a:prstGeom prst="rect">
            <a:avLst/>
          </a:prstGeom>
          <a:ln w="12700">
            <a:miter lim="400000"/>
          </a:ln>
        </p:spPr>
      </p:pic>
      <p:sp>
        <p:nvSpPr>
          <p:cNvPr id="409" name="노트북"/>
          <p:cNvSpPr/>
          <p:nvPr/>
        </p:nvSpPr>
        <p:spPr>
          <a:xfrm>
            <a:off x="32313" y="2939541"/>
            <a:ext cx="15918847" cy="89171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0" name="멀티서치 검색했을 때…"/>
          <p:cNvSpPr txBox="1"/>
          <p:nvPr/>
        </p:nvSpPr>
        <p:spPr>
          <a:xfrm>
            <a:off x="16102508" y="5357208"/>
            <a:ext cx="8195952" cy="2338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멀티서치 검색했을 때</a:t>
            </a:r>
          </a:p>
          <a:p>
            <a:pPr algn="l"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밴픽창 시작시 참여한 5명의 소환사 이름을 검색하면.                   최근 10게임에 대한 챔피언, KDA, 승패의 결과를 알 수 있다.</a:t>
            </a:r>
          </a:p>
        </p:txBody>
      </p:sp>
      <p:sp>
        <p:nvSpPr>
          <p:cNvPr id="411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412" name="멀티서치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33684">
              <a:lnSpc>
                <a:spcPct val="80000"/>
              </a:lnSpc>
              <a:defRPr b="1" spc="-200" sz="7700">
                <a:solidFill>
                  <a:srgbClr val="EE230C"/>
                </a:solidFill>
              </a:defRPr>
            </a:lvl1pPr>
          </a:lstStyle>
          <a:p>
            <a:pPr/>
            <a:r>
              <a:t>멀티서치</a:t>
            </a:r>
          </a:p>
        </p:txBody>
      </p:sp>
      <p:pic>
        <p:nvPicPr>
          <p:cNvPr id="413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61003" y="6486716"/>
            <a:ext cx="12261468" cy="4490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5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0502" y="3731161"/>
            <a:ext cx="13260022" cy="7608800"/>
          </a:xfrm>
          <a:prstGeom prst="rect">
            <a:avLst/>
          </a:prstGeom>
          <a:ln w="12700">
            <a:miter lim="400000"/>
          </a:ln>
        </p:spPr>
      </p:pic>
      <p:sp>
        <p:nvSpPr>
          <p:cNvPr id="416" name="노트북"/>
          <p:cNvSpPr/>
          <p:nvPr/>
        </p:nvSpPr>
        <p:spPr>
          <a:xfrm>
            <a:off x="32312" y="2939540"/>
            <a:ext cx="16409566" cy="9192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17" name="전적검색 숙련도…"/>
          <p:cNvSpPr txBox="1"/>
          <p:nvPr/>
        </p:nvSpPr>
        <p:spPr>
          <a:xfrm>
            <a:off x="16085576" y="4048347"/>
            <a:ext cx="9041012" cy="1806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전적검색 숙련도</a:t>
            </a:r>
          </a:p>
          <a:p>
            <a:pPr algn="l"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26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검색한 소환사의 총 숙련도 점수와 플레이한 챔피언의 숙련도 점수 제공</a:t>
            </a:r>
          </a:p>
        </p:txBody>
      </p:sp>
      <p:sp>
        <p:nvSpPr>
          <p:cNvPr id="418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419" name="전적검색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33684">
              <a:lnSpc>
                <a:spcPct val="80000"/>
              </a:lnSpc>
              <a:defRPr b="1" spc="-200" sz="7700">
                <a:solidFill>
                  <a:srgbClr val="EE230C"/>
                </a:solidFill>
              </a:defRPr>
            </a:lvl1pPr>
          </a:lstStyle>
          <a:p>
            <a:pPr/>
            <a:r>
              <a:t>전적검색</a:t>
            </a:r>
          </a:p>
        </p:txBody>
      </p:sp>
      <p:pic>
        <p:nvPicPr>
          <p:cNvPr id="420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18835" y="5878209"/>
            <a:ext cx="5065114" cy="63895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0502" y="3731161"/>
            <a:ext cx="13260022" cy="7608800"/>
          </a:xfrm>
          <a:prstGeom prst="rect">
            <a:avLst/>
          </a:prstGeom>
          <a:ln w="12700">
            <a:miter lim="400000"/>
          </a:ln>
        </p:spPr>
      </p:pic>
      <p:sp>
        <p:nvSpPr>
          <p:cNvPr id="423" name="노트북"/>
          <p:cNvSpPr/>
          <p:nvPr/>
        </p:nvSpPr>
        <p:spPr>
          <a:xfrm>
            <a:off x="32312" y="2939540"/>
            <a:ext cx="16409566" cy="9192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24" name="최근전적상세보기…"/>
          <p:cNvSpPr txBox="1"/>
          <p:nvPr/>
        </p:nvSpPr>
        <p:spPr>
          <a:xfrm>
            <a:off x="16085576" y="3737959"/>
            <a:ext cx="8150988" cy="24269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최근전적상세보기</a:t>
            </a:r>
          </a:p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검색한 소환사의 게임 최근 게임을 가져오고 그 게임에 대한 상세정보 제공</a:t>
            </a:r>
          </a:p>
        </p:txBody>
      </p:sp>
      <p:sp>
        <p:nvSpPr>
          <p:cNvPr id="425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426" name="전적검색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33684">
              <a:lnSpc>
                <a:spcPct val="80000"/>
              </a:lnSpc>
              <a:defRPr b="1" spc="-200" sz="7700">
                <a:solidFill>
                  <a:srgbClr val="EE230C"/>
                </a:solidFill>
              </a:defRPr>
            </a:lvl1pPr>
          </a:lstStyle>
          <a:p>
            <a:pPr/>
            <a:r>
              <a:t>전적검색</a:t>
            </a:r>
          </a:p>
        </p:txBody>
      </p:sp>
      <p:pic>
        <p:nvPicPr>
          <p:cNvPr id="427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18835" y="5878209"/>
            <a:ext cx="5065114" cy="63895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  <p:pic>
        <p:nvPicPr>
          <p:cNvPr id="428" name="이미지" descr="이미지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697609" y="8191650"/>
            <a:ext cx="7898418" cy="40028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0502" y="3731161"/>
            <a:ext cx="13260022" cy="7608800"/>
          </a:xfrm>
          <a:prstGeom prst="rect">
            <a:avLst/>
          </a:prstGeom>
          <a:ln w="12700">
            <a:miter lim="400000"/>
          </a:ln>
        </p:spPr>
      </p:pic>
      <p:sp>
        <p:nvSpPr>
          <p:cNvPr id="431" name="노트북"/>
          <p:cNvSpPr/>
          <p:nvPr/>
        </p:nvSpPr>
        <p:spPr>
          <a:xfrm>
            <a:off x="32312" y="2939540"/>
            <a:ext cx="16409566" cy="9192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2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433" name="전적검색 / 인게임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전적검색 / 인게임</a:t>
            </a:r>
          </a:p>
        </p:txBody>
      </p:sp>
      <p:pic>
        <p:nvPicPr>
          <p:cNvPr id="434" name="이미지" descr="이미지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418835" y="5878209"/>
            <a:ext cx="5065114" cy="638955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63500" dist="25400" dir="54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nodeType="clickEffect" presetSubtype="8" presetID="2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wipe(left)" transition="out">
                                      <p:cBhvr>
                                        <p:cTn id="6" dur="1000" fill="hold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430" grpId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85871" y="3352107"/>
            <a:ext cx="15552276" cy="12325871"/>
          </a:xfrm>
          <a:prstGeom prst="rect">
            <a:avLst/>
          </a:prstGeom>
          <a:ln w="12700">
            <a:miter lim="400000"/>
          </a:ln>
        </p:spPr>
      </p:pic>
      <p:sp>
        <p:nvSpPr>
          <p:cNvPr id="437" name="노트북"/>
          <p:cNvSpPr/>
          <p:nvPr/>
        </p:nvSpPr>
        <p:spPr>
          <a:xfrm>
            <a:off x="-1550352" y="2310207"/>
            <a:ext cx="20423699" cy="1144060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38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439" name="전적검색 / 인게임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전적검색 / 인게임</a:t>
            </a:r>
          </a:p>
        </p:txBody>
      </p:sp>
      <p:sp>
        <p:nvSpPr>
          <p:cNvPr id="440" name="인게임 정보…"/>
          <p:cNvSpPr txBox="1"/>
          <p:nvPr/>
        </p:nvSpPr>
        <p:spPr>
          <a:xfrm>
            <a:off x="17812120" y="5240110"/>
            <a:ext cx="6433550" cy="23149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인게임 정보</a:t>
            </a:r>
          </a:p>
          <a:p>
            <a:pPr algn="l">
              <a:defRPr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전적검색시 해당 소환사가 게임중일 경우 인게임 정보를   확인가능</a:t>
            </a:r>
          </a:p>
          <a:p>
            <a:pPr marL="495300" indent="-495300" algn="l">
              <a:buSzPct val="123000"/>
              <a:buChar char="-"/>
              <a:defRPr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- 전 시즌 티어, 승패, 승률, 현재 게임 벤 챔피언 정보 제공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2" name="이미지" descr="이미지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5113" y="4120269"/>
            <a:ext cx="13870109" cy="6830583"/>
          </a:xfrm>
          <a:prstGeom prst="rect">
            <a:avLst/>
          </a:prstGeom>
          <a:ln w="12700">
            <a:miter lim="400000"/>
          </a:ln>
        </p:spPr>
      </p:pic>
      <p:sp>
        <p:nvSpPr>
          <p:cNvPr id="443" name="노트북"/>
          <p:cNvSpPr/>
          <p:nvPr/>
        </p:nvSpPr>
        <p:spPr>
          <a:xfrm>
            <a:off x="32312" y="2939540"/>
            <a:ext cx="16409566" cy="91920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4" name="일러스트 스킨컵…"/>
          <p:cNvSpPr txBox="1"/>
          <p:nvPr/>
        </p:nvSpPr>
        <p:spPr>
          <a:xfrm>
            <a:off x="16085576" y="3782409"/>
            <a:ext cx="9041012" cy="23380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pPr>
            <a:r>
              <a:t>일러스트 스킨컵</a:t>
            </a:r>
          </a:p>
          <a:p>
            <a:pPr algn="l">
              <a:defRPr sz="39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16강, 8강, 4강, 결승 토너먼트 형식으로 진행</a:t>
            </a:r>
          </a:p>
          <a:p>
            <a:pPr marL="495300" indent="-495300" algn="l">
              <a:buSzPct val="123000"/>
              <a:buChar char="-"/>
              <a:defRPr sz="3000">
                <a:solidFill>
                  <a:srgbClr val="FF697A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스킨 이미지는 서버에 저장된 이미지 사용</a:t>
            </a:r>
          </a:p>
        </p:txBody>
      </p:sp>
      <p:sp>
        <p:nvSpPr>
          <p:cNvPr id="445" name="프로젝트 기능구현"/>
          <p:cNvSpPr txBox="1"/>
          <p:nvPr>
            <p:ph type="title"/>
          </p:nvPr>
        </p:nvSpPr>
        <p:spPr>
          <a:xfrm>
            <a:off x="1490858" y="572764"/>
            <a:ext cx="5336783" cy="618584"/>
          </a:xfrm>
          <a:prstGeom prst="rect">
            <a:avLst/>
          </a:prstGeom>
        </p:spPr>
        <p:txBody>
          <a:bodyPr/>
          <a:lstStyle>
            <a:lvl1pPr defTabSz="946075">
              <a:defRPr b="0" spc="-100" sz="3200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446" name="일러스트 스킨컵"/>
          <p:cNvSpPr txBox="1"/>
          <p:nvPr/>
        </p:nvSpPr>
        <p:spPr>
          <a:xfrm>
            <a:off x="1428285" y="1195597"/>
            <a:ext cx="8432267" cy="12960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EE230C"/>
                </a:solidFill>
              </a:defRPr>
            </a:lvl1pPr>
          </a:lstStyle>
          <a:p>
            <a:pPr/>
            <a:r>
              <a:t>일러스트 스킨컵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노트북"/>
          <p:cNvSpPr/>
          <p:nvPr/>
        </p:nvSpPr>
        <p:spPr>
          <a:xfrm>
            <a:off x="3168869" y="2565457"/>
            <a:ext cx="18697358" cy="1047357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599" fill="norm" stroke="1" extrusionOk="0">
                <a:moveTo>
                  <a:pt x="1952" y="0"/>
                </a:moveTo>
                <a:cubicBezTo>
                  <a:pt x="1421" y="0"/>
                  <a:pt x="1439" y="771"/>
                  <a:pt x="1439" y="1718"/>
                </a:cubicBezTo>
                <a:lnTo>
                  <a:pt x="1439" y="19328"/>
                </a:lnTo>
                <a:lnTo>
                  <a:pt x="0" y="19328"/>
                </a:lnTo>
                <a:cubicBezTo>
                  <a:pt x="0" y="19328"/>
                  <a:pt x="0" y="19890"/>
                  <a:pt x="0" y="20529"/>
                </a:cubicBezTo>
                <a:cubicBezTo>
                  <a:pt x="0" y="21600"/>
                  <a:pt x="190" y="21599"/>
                  <a:pt x="896" y="21599"/>
                </a:cubicBezTo>
                <a:lnTo>
                  <a:pt x="20704" y="21599"/>
                </a:lnTo>
                <a:cubicBezTo>
                  <a:pt x="21367" y="21599"/>
                  <a:pt x="21600" y="21600"/>
                  <a:pt x="21600" y="20529"/>
                </a:cubicBezTo>
                <a:cubicBezTo>
                  <a:pt x="21600" y="19890"/>
                  <a:pt x="21600" y="19328"/>
                  <a:pt x="21600" y="19328"/>
                </a:cubicBezTo>
                <a:lnTo>
                  <a:pt x="20161" y="19328"/>
                </a:lnTo>
                <a:lnTo>
                  <a:pt x="20161" y="1718"/>
                </a:lnTo>
                <a:cubicBezTo>
                  <a:pt x="20161" y="771"/>
                  <a:pt x="20196" y="0"/>
                  <a:pt x="19665" y="0"/>
                </a:cubicBezTo>
                <a:lnTo>
                  <a:pt x="1952" y="0"/>
                </a:lnTo>
                <a:close/>
                <a:moveTo>
                  <a:pt x="2475" y="1849"/>
                </a:moveTo>
                <a:lnTo>
                  <a:pt x="19125" y="1849"/>
                </a:lnTo>
                <a:lnTo>
                  <a:pt x="19125" y="19328"/>
                </a:lnTo>
                <a:lnTo>
                  <a:pt x="2475" y="19328"/>
                </a:lnTo>
                <a:lnTo>
                  <a:pt x="2475" y="1849"/>
                </a:lnTo>
                <a:close/>
              </a:path>
            </a:pathLst>
          </a:custGeom>
          <a:solidFill>
            <a:srgbClr val="D5D5D5"/>
          </a:solidFill>
          <a:ln w="12700">
            <a:miter lim="400000"/>
          </a:ln>
          <a:effectLst>
            <a:outerShdw sx="100000" sy="100000" kx="0" ky="0" algn="b" rotWithShape="0" blurRad="355600" dist="0" dir="0">
              <a:srgbClr val="000000">
                <a:alpha val="75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449" name="기능시연 발표자: 강영규"/>
          <p:cNvSpPr txBox="1"/>
          <p:nvPr/>
        </p:nvSpPr>
        <p:spPr>
          <a:xfrm>
            <a:off x="12429735" y="8582887"/>
            <a:ext cx="6169621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7">
              <a:defRPr sz="45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기능시연 발표자: 강영규</a:t>
            </a:r>
          </a:p>
        </p:txBody>
      </p:sp>
      <p:sp>
        <p:nvSpPr>
          <p:cNvPr id="450" name="프로젝트 기능구현"/>
          <p:cNvSpPr txBox="1"/>
          <p:nvPr>
            <p:ph type="title"/>
          </p:nvPr>
        </p:nvSpPr>
        <p:spPr>
          <a:xfrm>
            <a:off x="1490860" y="572764"/>
            <a:ext cx="5336780" cy="618582"/>
          </a:xfrm>
          <a:prstGeom prst="rect">
            <a:avLst/>
          </a:prstGeom>
        </p:spPr>
        <p:txBody>
          <a:bodyPr/>
          <a:lstStyle>
            <a:lvl1pPr defTabSz="946075">
              <a:defRPr b="0" spc="-97" sz="3298">
                <a:solidFill>
                  <a:schemeClr val="accent5"/>
                </a:solidFill>
              </a:defRPr>
            </a:lvl1pPr>
          </a:lstStyle>
          <a:p>
            <a:pPr/>
            <a:r>
              <a:t>프로젝트 기능구현</a:t>
            </a:r>
          </a:p>
        </p:txBody>
      </p:sp>
      <p:sp>
        <p:nvSpPr>
          <p:cNvPr id="451" name="기능시연"/>
          <p:cNvSpPr txBox="1"/>
          <p:nvPr/>
        </p:nvSpPr>
        <p:spPr>
          <a:xfrm>
            <a:off x="1428286" y="1195599"/>
            <a:ext cx="8432266" cy="12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33686">
              <a:lnSpc>
                <a:spcPct val="80000"/>
              </a:lnSpc>
              <a:defRPr b="1" spc="-200" sz="7700">
                <a:solidFill>
                  <a:srgbClr val="EE230C"/>
                </a:solidFill>
              </a:defRPr>
            </a:lvl1pPr>
          </a:lstStyle>
          <a:p>
            <a:pPr/>
            <a:r>
              <a:t>기능시연</a:t>
            </a:r>
          </a:p>
        </p:txBody>
      </p:sp>
      <p:sp>
        <p:nvSpPr>
          <p:cNvPr id="452" name="기능 시연으로 넘어가겠습니다."/>
          <p:cNvSpPr txBox="1"/>
          <p:nvPr/>
        </p:nvSpPr>
        <p:spPr>
          <a:xfrm>
            <a:off x="6945469" y="6354888"/>
            <a:ext cx="10493062" cy="10062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7">
              <a:defRPr sz="5900">
                <a:solidFill>
                  <a:srgbClr val="FF697A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기능 시연으로 넘어가겠습니다.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자체평가의견"/>
          <p:cNvSpPr txBox="1"/>
          <p:nvPr>
            <p:ph type="title" idx="4294967295"/>
          </p:nvPr>
        </p:nvSpPr>
        <p:spPr>
          <a:xfrm>
            <a:off x="1490860" y="572764"/>
            <a:ext cx="5336780" cy="618582"/>
          </a:xfrm>
          <a:prstGeom prst="rect">
            <a:avLst/>
          </a:prstGeom>
        </p:spPr>
        <p:txBody>
          <a:bodyPr/>
          <a:lstStyle>
            <a:lvl1pPr defTabSz="999718">
              <a:defRPr b="0" spc="-100" sz="3400">
                <a:solidFill>
                  <a:schemeClr val="accent5"/>
                </a:solidFill>
              </a:defRPr>
            </a:lvl1pPr>
          </a:lstStyle>
          <a:p>
            <a:pPr/>
            <a:r>
              <a:t>자체평가의견</a:t>
            </a:r>
          </a:p>
        </p:txBody>
      </p:sp>
      <p:sp>
        <p:nvSpPr>
          <p:cNvPr id="455" name="프로젝트 후기"/>
          <p:cNvSpPr txBox="1"/>
          <p:nvPr/>
        </p:nvSpPr>
        <p:spPr>
          <a:xfrm>
            <a:off x="1428286" y="1195599"/>
            <a:ext cx="8432266" cy="12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FF968D"/>
                </a:solidFill>
              </a:defRPr>
            </a:lvl1pPr>
          </a:lstStyle>
          <a:p>
            <a:pPr/>
            <a:r>
              <a:t>프로젝트 후기</a:t>
            </a:r>
          </a:p>
        </p:txBody>
      </p:sp>
      <p:grpSp>
        <p:nvGrpSpPr>
          <p:cNvPr id="458" name="엔지니어…"/>
          <p:cNvGrpSpPr/>
          <p:nvPr/>
        </p:nvGrpSpPr>
        <p:grpSpPr>
          <a:xfrm>
            <a:off x="9077166" y="3923808"/>
            <a:ext cx="6229667" cy="5868383"/>
            <a:chOff x="0" y="0"/>
            <a:chExt cx="6229666" cy="5868382"/>
          </a:xfrm>
        </p:grpSpPr>
        <p:sp>
          <p:nvSpPr>
            <p:cNvPr id="456" name="타원형"/>
            <p:cNvSpPr/>
            <p:nvPr/>
          </p:nvSpPr>
          <p:spPr>
            <a:xfrm>
              <a:off x="-1" y="-1"/>
              <a:ext cx="6229668" cy="5868384"/>
            </a:xfrm>
            <a:prstGeom prst="ellipse">
              <a:avLst/>
            </a:prstGeom>
            <a:solidFill>
              <a:srgbClr val="9FA7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</a:p>
          </p:txBody>
        </p:sp>
        <p:sp>
          <p:nvSpPr>
            <p:cNvPr id="457" name="엔지니어…"/>
            <p:cNvSpPr txBox="1"/>
            <p:nvPr/>
          </p:nvSpPr>
          <p:spPr>
            <a:xfrm>
              <a:off x="912313" y="1477501"/>
              <a:ext cx="4405041" cy="2913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엔지니어</a:t>
              </a:r>
            </a:p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강영규</a:t>
              </a:r>
            </a:p>
          </p:txBody>
        </p:sp>
      </p:grpSp>
      <p:sp>
        <p:nvSpPr>
          <p:cNvPr id="459" name="DB설계,Jsoup 패치노트, 챔피언 분석 Ajax, 파이썬을 활용한 데이터 전처리,…"/>
          <p:cNvSpPr txBox="1"/>
          <p:nvPr/>
        </p:nvSpPr>
        <p:spPr>
          <a:xfrm>
            <a:off x="2223003" y="3264042"/>
            <a:ext cx="10639579" cy="85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DB설계,Jsoup 패치노트, 챔피언 분석 Ajax, 파이썬을 활용한 데이터 전처리,</a:t>
            </a:r>
          </a:p>
          <a:p>
            <a: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일러스트 스킨컵,팀명단,인게임 제작</a:t>
            </a:r>
          </a:p>
        </p:txBody>
      </p:sp>
      <p:sp>
        <p:nvSpPr>
          <p:cNvPr id="460" name="분대장"/>
          <p:cNvSpPr txBox="1"/>
          <p:nvPr/>
        </p:nvSpPr>
        <p:spPr>
          <a:xfrm>
            <a:off x="15011601" y="3838663"/>
            <a:ext cx="1605243" cy="47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/>
            <a:r>
              <a:t>분대장</a:t>
            </a:r>
          </a:p>
        </p:txBody>
      </p:sp>
      <p:sp>
        <p:nvSpPr>
          <p:cNvPr id="461" name="10개의 api를 사용하였는데 api마다 puuid가 달라서 한개의 키로 여러 정보들을 불러오는데 상업용 키가 아닌 development키만을 사용하는데 한계가 있던점이 아쉬웠지만…"/>
          <p:cNvSpPr txBox="1"/>
          <p:nvPr/>
        </p:nvSpPr>
        <p:spPr>
          <a:xfrm>
            <a:off x="3656177" y="11151145"/>
            <a:ext cx="14076579" cy="134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10개의 api를 사용하였는데 api마다 puuid가 달라서 한개의 키로 여러 정보들을 불러오는데</a:t>
            </a:r>
            <a:br/>
            <a:r>
              <a:t>상업용 키가 아닌 development키만을 사용하는데 한계가 있던점이 아쉬웠지만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 가지고 있는 키 내에서 구현하는데 성공을 하여 성취감을 느끼고 있습니다.</a:t>
            </a:r>
          </a:p>
        </p:txBody>
      </p:sp>
      <p:sp>
        <p:nvSpPr>
          <p:cNvPr id="462" name="선"/>
          <p:cNvSpPr/>
          <p:nvPr/>
        </p:nvSpPr>
        <p:spPr>
          <a:xfrm flipH="1">
            <a:off x="12185371" y="10001226"/>
            <a:ext cx="13257" cy="731333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463" name="선"/>
          <p:cNvSpPr/>
          <p:nvPr/>
        </p:nvSpPr>
        <p:spPr>
          <a:xfrm flipH="1" flipV="1">
            <a:off x="8905335" y="4424064"/>
            <a:ext cx="453139" cy="448173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464" name="선"/>
          <p:cNvSpPr/>
          <p:nvPr/>
        </p:nvSpPr>
        <p:spPr>
          <a:xfrm flipV="1">
            <a:off x="14924104" y="4458642"/>
            <a:ext cx="453592" cy="453592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프로젝트 개요"/>
          <p:cNvSpPr txBox="1"/>
          <p:nvPr>
            <p:ph type="title" idx="4294967295"/>
          </p:nvPr>
        </p:nvSpPr>
        <p:spPr>
          <a:xfrm>
            <a:off x="1206500" y="413300"/>
            <a:ext cx="21971000" cy="1435107"/>
          </a:xfrm>
          <a:prstGeom prst="rect">
            <a:avLst/>
          </a:prstGeom>
        </p:spPr>
        <p:txBody>
          <a:bodyPr/>
          <a:lstStyle>
            <a:lvl1pPr defTabSz="2413954">
              <a:defRPr b="0" spc="-200" sz="8400">
                <a:solidFill>
                  <a:schemeClr val="accent5"/>
                </a:solidFill>
              </a:defRPr>
            </a:lvl1pPr>
          </a:lstStyle>
          <a:p>
            <a:pPr/>
            <a:r>
              <a:t>프로젝트 개요</a:t>
            </a:r>
          </a:p>
        </p:txBody>
      </p:sp>
      <p:sp>
        <p:nvSpPr>
          <p:cNvPr id="188" name="직사각형"/>
          <p:cNvSpPr/>
          <p:nvPr/>
        </p:nvSpPr>
        <p:spPr>
          <a:xfrm>
            <a:off x="1541400" y="1915828"/>
            <a:ext cx="22060977" cy="9884342"/>
          </a:xfrm>
          <a:prstGeom prst="rect">
            <a:avLst/>
          </a:prstGeom>
          <a:solidFill>
            <a:srgbClr val="0A3807"/>
          </a:solidFill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grpSp>
        <p:nvGrpSpPr>
          <p:cNvPr id="191" name="직사각형"/>
          <p:cNvGrpSpPr/>
          <p:nvPr/>
        </p:nvGrpSpPr>
        <p:grpSpPr>
          <a:xfrm>
            <a:off x="1555272" y="11276768"/>
            <a:ext cx="22033233" cy="937122"/>
            <a:chOff x="-1" y="0"/>
            <a:chExt cx="22033231" cy="937120"/>
          </a:xfrm>
        </p:grpSpPr>
        <p:sp>
          <p:nvSpPr>
            <p:cNvPr id="189" name="직사각형"/>
            <p:cNvSpPr/>
            <p:nvPr/>
          </p:nvSpPr>
          <p:spPr>
            <a:xfrm>
              <a:off x="38098" y="38099"/>
              <a:ext cx="21957033" cy="860922"/>
            </a:xfrm>
            <a:prstGeom prst="rect">
              <a:avLst/>
            </a:prstGeom>
            <a:solidFill>
              <a:srgbClr val="323336">
                <a:alpha val="84066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825500">
                <a:defRPr sz="3200"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</a:p>
          </p:txBody>
        </p:sp>
        <p:pic>
          <p:nvPicPr>
            <p:cNvPr id="190" name="직사각형 직사각형" descr="직사각형 직사각형"/>
            <p:cNvPicPr>
              <a:picLocks noChangeAspect="1"/>
            </p:cNvPicPr>
            <p:nvPr/>
          </p:nvPicPr>
          <p:blipFill>
            <a:blip r:embed="rId2">
              <a:alphaModFix amt="84066"/>
              <a:extLst/>
            </a:blip>
            <a:stretch>
              <a:fillRect/>
            </a:stretch>
          </p:blipFill>
          <p:spPr>
            <a:xfrm>
              <a:off x="-2" y="0"/>
              <a:ext cx="22033233" cy="93712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92" name="기대효과"/>
          <p:cNvSpPr txBox="1"/>
          <p:nvPr/>
        </p:nvSpPr>
        <p:spPr>
          <a:xfrm>
            <a:off x="3576177" y="2562235"/>
            <a:ext cx="3706329" cy="1094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25194">
              <a:lnSpc>
                <a:spcPct val="120000"/>
              </a:lnSpc>
              <a:defRPr cap="all" spc="200" sz="6700">
                <a:solidFill>
                  <a:srgbClr val="FFFFFF"/>
                </a:solidFill>
                <a:latin typeface="나눔손글씨 붓"/>
                <a:ea typeface="나눔손글씨 붓"/>
                <a:cs typeface="나눔손글씨 붓"/>
                <a:sym typeface="나눔손글씨 붓"/>
              </a:defRPr>
            </a:lvl1pPr>
          </a:lstStyle>
          <a:p>
            <a:pPr/>
            <a:r>
              <a:t>기대효과</a:t>
            </a:r>
          </a:p>
        </p:txBody>
      </p:sp>
      <p:sp>
        <p:nvSpPr>
          <p:cNvPr id="193" name="성장"/>
          <p:cNvSpPr/>
          <p:nvPr/>
        </p:nvSpPr>
        <p:spPr>
          <a:xfrm>
            <a:off x="1890156" y="2564645"/>
            <a:ext cx="1409198" cy="10899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66" h="21598" fill="norm" stroke="1" extrusionOk="0">
                <a:moveTo>
                  <a:pt x="21464" y="6"/>
                </a:moveTo>
                <a:cubicBezTo>
                  <a:pt x="21442" y="-2"/>
                  <a:pt x="21417" y="-2"/>
                  <a:pt x="21392" y="8"/>
                </a:cubicBezTo>
                <a:lnTo>
                  <a:pt x="18267" y="1242"/>
                </a:lnTo>
                <a:cubicBezTo>
                  <a:pt x="18161" y="1283"/>
                  <a:pt x="18132" y="1450"/>
                  <a:pt x="18212" y="1547"/>
                </a:cubicBezTo>
                <a:lnTo>
                  <a:pt x="18753" y="2202"/>
                </a:lnTo>
                <a:cubicBezTo>
                  <a:pt x="18809" y="2274"/>
                  <a:pt x="18815" y="2386"/>
                  <a:pt x="18759" y="2459"/>
                </a:cubicBezTo>
                <a:lnTo>
                  <a:pt x="13208" y="10155"/>
                </a:lnTo>
                <a:cubicBezTo>
                  <a:pt x="13152" y="10227"/>
                  <a:pt x="13058" y="10235"/>
                  <a:pt x="13002" y="10155"/>
                </a:cubicBezTo>
                <a:lnTo>
                  <a:pt x="9056" y="4932"/>
                </a:lnTo>
                <a:cubicBezTo>
                  <a:pt x="9000" y="4859"/>
                  <a:pt x="8907" y="4859"/>
                  <a:pt x="8851" y="4932"/>
                </a:cubicBezTo>
                <a:lnTo>
                  <a:pt x="39" y="17166"/>
                </a:lnTo>
                <a:cubicBezTo>
                  <a:pt x="-17" y="17238"/>
                  <a:pt x="-11" y="17350"/>
                  <a:pt x="45" y="17423"/>
                </a:cubicBezTo>
                <a:lnTo>
                  <a:pt x="941" y="18503"/>
                </a:lnTo>
                <a:cubicBezTo>
                  <a:pt x="997" y="18576"/>
                  <a:pt x="1084" y="18568"/>
                  <a:pt x="1140" y="18495"/>
                </a:cubicBezTo>
                <a:lnTo>
                  <a:pt x="8877" y="7770"/>
                </a:lnTo>
                <a:cubicBezTo>
                  <a:pt x="8933" y="7697"/>
                  <a:pt x="9025" y="7689"/>
                  <a:pt x="9081" y="7770"/>
                </a:cubicBezTo>
                <a:lnTo>
                  <a:pt x="13047" y="13016"/>
                </a:lnTo>
                <a:cubicBezTo>
                  <a:pt x="13103" y="13096"/>
                  <a:pt x="13201" y="13089"/>
                  <a:pt x="13251" y="13008"/>
                </a:cubicBezTo>
                <a:lnTo>
                  <a:pt x="13706" y="12315"/>
                </a:lnTo>
                <a:lnTo>
                  <a:pt x="19848" y="3796"/>
                </a:lnTo>
                <a:cubicBezTo>
                  <a:pt x="19904" y="3723"/>
                  <a:pt x="19992" y="3716"/>
                  <a:pt x="20048" y="3788"/>
                </a:cubicBezTo>
                <a:lnTo>
                  <a:pt x="20589" y="4441"/>
                </a:lnTo>
                <a:cubicBezTo>
                  <a:pt x="20670" y="4537"/>
                  <a:pt x="20802" y="4490"/>
                  <a:pt x="20826" y="4353"/>
                </a:cubicBezTo>
                <a:lnTo>
                  <a:pt x="21560" y="235"/>
                </a:lnTo>
                <a:cubicBezTo>
                  <a:pt x="21583" y="126"/>
                  <a:pt x="21533" y="30"/>
                  <a:pt x="21464" y="6"/>
                </a:cubicBezTo>
                <a:close/>
                <a:moveTo>
                  <a:pt x="20260" y="5385"/>
                </a:moveTo>
                <a:cubicBezTo>
                  <a:pt x="20232" y="5392"/>
                  <a:pt x="20204" y="5410"/>
                  <a:pt x="20179" y="5440"/>
                </a:cubicBezTo>
                <a:lnTo>
                  <a:pt x="17857" y="8656"/>
                </a:lnTo>
                <a:lnTo>
                  <a:pt x="17347" y="9429"/>
                </a:lnTo>
                <a:cubicBezTo>
                  <a:pt x="17328" y="9462"/>
                  <a:pt x="17316" y="9510"/>
                  <a:pt x="17316" y="9550"/>
                </a:cubicBezTo>
                <a:lnTo>
                  <a:pt x="17316" y="21412"/>
                </a:lnTo>
                <a:cubicBezTo>
                  <a:pt x="17316" y="21516"/>
                  <a:pt x="17377" y="21598"/>
                  <a:pt x="17458" y="21598"/>
                </a:cubicBezTo>
                <a:lnTo>
                  <a:pt x="20290" y="21598"/>
                </a:lnTo>
                <a:cubicBezTo>
                  <a:pt x="20371" y="21598"/>
                  <a:pt x="20434" y="21516"/>
                  <a:pt x="20434" y="21412"/>
                </a:cubicBezTo>
                <a:lnTo>
                  <a:pt x="20434" y="5561"/>
                </a:lnTo>
                <a:cubicBezTo>
                  <a:pt x="20434" y="5440"/>
                  <a:pt x="20346" y="5364"/>
                  <a:pt x="20260" y="5385"/>
                </a:cubicBezTo>
                <a:close/>
                <a:moveTo>
                  <a:pt x="9174" y="9548"/>
                </a:moveTo>
                <a:cubicBezTo>
                  <a:pt x="9094" y="9530"/>
                  <a:pt x="9007" y="9606"/>
                  <a:pt x="9007" y="9727"/>
                </a:cubicBezTo>
                <a:lnTo>
                  <a:pt x="9007" y="21412"/>
                </a:lnTo>
                <a:cubicBezTo>
                  <a:pt x="9007" y="21516"/>
                  <a:pt x="9068" y="21598"/>
                  <a:pt x="9149" y="21598"/>
                </a:cubicBezTo>
                <a:lnTo>
                  <a:pt x="11981" y="21598"/>
                </a:lnTo>
                <a:cubicBezTo>
                  <a:pt x="12062" y="21598"/>
                  <a:pt x="12125" y="21516"/>
                  <a:pt x="12125" y="21412"/>
                </a:cubicBezTo>
                <a:lnTo>
                  <a:pt x="12125" y="13474"/>
                </a:lnTo>
                <a:cubicBezTo>
                  <a:pt x="12125" y="13426"/>
                  <a:pt x="12113" y="13386"/>
                  <a:pt x="12082" y="13345"/>
                </a:cubicBezTo>
                <a:lnTo>
                  <a:pt x="9250" y="9598"/>
                </a:lnTo>
                <a:cubicBezTo>
                  <a:pt x="9228" y="9570"/>
                  <a:pt x="9201" y="9554"/>
                  <a:pt x="9174" y="9548"/>
                </a:cubicBezTo>
                <a:close/>
                <a:moveTo>
                  <a:pt x="16102" y="10653"/>
                </a:moveTo>
                <a:cubicBezTo>
                  <a:pt x="16074" y="10659"/>
                  <a:pt x="16045" y="10676"/>
                  <a:pt x="16021" y="10704"/>
                </a:cubicBezTo>
                <a:lnTo>
                  <a:pt x="13700" y="13917"/>
                </a:lnTo>
                <a:lnTo>
                  <a:pt x="13189" y="14693"/>
                </a:lnTo>
                <a:cubicBezTo>
                  <a:pt x="13170" y="14725"/>
                  <a:pt x="13158" y="14773"/>
                  <a:pt x="13158" y="14814"/>
                </a:cubicBezTo>
                <a:lnTo>
                  <a:pt x="13158" y="21412"/>
                </a:lnTo>
                <a:cubicBezTo>
                  <a:pt x="13158" y="21516"/>
                  <a:pt x="13221" y="21598"/>
                  <a:pt x="13301" y="21598"/>
                </a:cubicBezTo>
                <a:lnTo>
                  <a:pt x="16133" y="21598"/>
                </a:lnTo>
                <a:cubicBezTo>
                  <a:pt x="16214" y="21598"/>
                  <a:pt x="16275" y="21516"/>
                  <a:pt x="16275" y="21412"/>
                </a:cubicBezTo>
                <a:lnTo>
                  <a:pt x="16275" y="10832"/>
                </a:lnTo>
                <a:cubicBezTo>
                  <a:pt x="16275" y="10711"/>
                  <a:pt x="16188" y="10636"/>
                  <a:pt x="16102" y="10653"/>
                </a:cubicBezTo>
                <a:close/>
                <a:moveTo>
                  <a:pt x="7801" y="10923"/>
                </a:moveTo>
                <a:cubicBezTo>
                  <a:pt x="7774" y="10930"/>
                  <a:pt x="7747" y="10946"/>
                  <a:pt x="7725" y="10976"/>
                </a:cubicBezTo>
                <a:lnTo>
                  <a:pt x="4894" y="14902"/>
                </a:lnTo>
                <a:cubicBezTo>
                  <a:pt x="4869" y="14934"/>
                  <a:pt x="4855" y="14974"/>
                  <a:pt x="4855" y="15023"/>
                </a:cubicBezTo>
                <a:lnTo>
                  <a:pt x="4855" y="21412"/>
                </a:lnTo>
                <a:cubicBezTo>
                  <a:pt x="4855" y="21516"/>
                  <a:pt x="4918" y="21598"/>
                  <a:pt x="4999" y="21598"/>
                </a:cubicBezTo>
                <a:lnTo>
                  <a:pt x="7830" y="21598"/>
                </a:lnTo>
                <a:cubicBezTo>
                  <a:pt x="7911" y="21598"/>
                  <a:pt x="7974" y="21516"/>
                  <a:pt x="7974" y="21412"/>
                </a:cubicBezTo>
                <a:lnTo>
                  <a:pt x="7974" y="11097"/>
                </a:lnTo>
                <a:cubicBezTo>
                  <a:pt x="7974" y="10976"/>
                  <a:pt x="7884" y="10902"/>
                  <a:pt x="7801" y="10923"/>
                </a:cubicBezTo>
                <a:close/>
                <a:moveTo>
                  <a:pt x="3680" y="16498"/>
                </a:moveTo>
                <a:cubicBezTo>
                  <a:pt x="3652" y="16505"/>
                  <a:pt x="3626" y="16524"/>
                  <a:pt x="3604" y="16554"/>
                </a:cubicBezTo>
                <a:lnTo>
                  <a:pt x="772" y="20477"/>
                </a:lnTo>
                <a:cubicBezTo>
                  <a:pt x="747" y="20510"/>
                  <a:pt x="735" y="20550"/>
                  <a:pt x="735" y="20598"/>
                </a:cubicBezTo>
                <a:lnTo>
                  <a:pt x="735" y="21412"/>
                </a:lnTo>
                <a:cubicBezTo>
                  <a:pt x="735" y="21516"/>
                  <a:pt x="798" y="21598"/>
                  <a:pt x="879" y="21598"/>
                </a:cubicBezTo>
                <a:lnTo>
                  <a:pt x="3711" y="21598"/>
                </a:lnTo>
                <a:cubicBezTo>
                  <a:pt x="3792" y="21598"/>
                  <a:pt x="3853" y="21516"/>
                  <a:pt x="3853" y="21412"/>
                </a:cubicBezTo>
                <a:lnTo>
                  <a:pt x="3853" y="16682"/>
                </a:lnTo>
                <a:cubicBezTo>
                  <a:pt x="3853" y="16555"/>
                  <a:pt x="3762" y="16478"/>
                  <a:pt x="3680" y="16498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1. 기존 전적검색 사이트에 없는…"/>
          <p:cNvSpPr txBox="1"/>
          <p:nvPr/>
        </p:nvSpPr>
        <p:spPr>
          <a:xfrm>
            <a:off x="5462647" y="4368424"/>
            <a:ext cx="6101686" cy="53079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500">
                <a:solidFill>
                  <a:srgbClr val="FFFFF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1. 기존 전적검색 사이트에 없는       </a:t>
            </a:r>
          </a:p>
          <a:p>
            <a:pPr algn="l">
              <a:defRPr sz="4500">
                <a:solidFill>
                  <a:srgbClr val="FFFFF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E-Sports 서비스 운영</a:t>
            </a:r>
          </a:p>
          <a:p>
            <a:pPr algn="l">
              <a:defRPr sz="3500">
                <a:solidFill>
                  <a:srgbClr val="FFFFF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algn="l">
              <a:defRPr sz="3500">
                <a:solidFill>
                  <a:srgbClr val="FFFFF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- 프로게이머들의 정보 제공을 통해 프로의 트랜드 습득 가능</a:t>
            </a:r>
          </a:p>
          <a:p>
            <a:pPr marL="444500" indent="-444500" algn="l">
              <a:buSzPct val="123000"/>
              <a:buChar char="-"/>
              <a:defRPr sz="3500">
                <a:solidFill>
                  <a:srgbClr val="FFFFF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E-Sports에 대한 더 많은 관심을   통해 관련 사업 및 시장 상승효과 기대</a:t>
            </a:r>
          </a:p>
          <a:p>
            <a:pPr algn="l">
              <a:defRPr sz="3500">
                <a:solidFill>
                  <a:srgbClr val="FFFFF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- 기존 '게임'에서 '스포츠'로의 사회적인 인식변화에 이바지</a:t>
            </a:r>
          </a:p>
        </p:txBody>
      </p:sp>
      <p:sp>
        <p:nvSpPr>
          <p:cNvPr id="195" name="2. 초보유저들을 위한 정보 제공을 통한  유입 유저의 확보…"/>
          <p:cNvSpPr txBox="1"/>
          <p:nvPr/>
        </p:nvSpPr>
        <p:spPr>
          <a:xfrm>
            <a:off x="12840868" y="4303062"/>
            <a:ext cx="9800974" cy="2907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4100">
                <a:solidFill>
                  <a:srgbClr val="FFFFF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2. 초보유저들을 위한 정보 제공을 통한  유입 유저의 확보</a:t>
            </a:r>
          </a:p>
          <a:p>
            <a:pPr algn="l">
              <a:defRPr sz="3500">
                <a:solidFill>
                  <a:srgbClr val="FFFFF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</a:p>
          <a:p>
            <a:pPr algn="l">
              <a:defRPr sz="3500">
                <a:solidFill>
                  <a:srgbClr val="FFFFF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- 기존 사이트들의 제공 정보를 신규 유저들에게 눈높이를 맞추어      이해력 도움</a:t>
            </a:r>
          </a:p>
          <a:p>
            <a:pPr algn="l">
              <a:defRPr sz="3500">
                <a:solidFill>
                  <a:srgbClr val="FFFFF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pPr>
            <a:r>
              <a:t>- 시각화의 단순화를 통해 직관적인 정보 전달</a:t>
            </a:r>
          </a:p>
        </p:txBody>
      </p:sp>
      <p:sp>
        <p:nvSpPr>
          <p:cNvPr id="196" name="모서리가 둥근 직사각형"/>
          <p:cNvSpPr/>
          <p:nvPr/>
        </p:nvSpPr>
        <p:spPr>
          <a:xfrm>
            <a:off x="3286819" y="11087193"/>
            <a:ext cx="1984332" cy="937119"/>
          </a:xfrm>
          <a:prstGeom prst="roundRect">
            <a:avLst>
              <a:gd name="adj" fmla="val 20328"/>
            </a:avLst>
          </a:prstGeom>
          <a:solidFill>
            <a:srgbClr val="FFC1A0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7" name="모서리가 둥근 직사각형"/>
          <p:cNvSpPr/>
          <p:nvPr/>
        </p:nvSpPr>
        <p:spPr>
          <a:xfrm>
            <a:off x="5585407" y="11438332"/>
            <a:ext cx="973979" cy="23484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fade/>
      </p:transition>
    </mc:Choice>
    <mc:Fallback>
      <p:transition spd="med">
        <p:fade/>
      </p:transition>
    </mc:Fallback>
  </mc:AlternateContent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nodeType="clickEffect" presetSubtype="0" presetID="1" grpId="2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5" grpId="2"/>
      <p:bldP build="whole" bldLvl="1" animBg="1" rev="0" advAuto="0" spid="194" grpId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자체평가의견"/>
          <p:cNvSpPr txBox="1"/>
          <p:nvPr>
            <p:ph type="title" idx="4294967295"/>
          </p:nvPr>
        </p:nvSpPr>
        <p:spPr>
          <a:xfrm>
            <a:off x="1490860" y="572764"/>
            <a:ext cx="5336780" cy="618582"/>
          </a:xfrm>
          <a:prstGeom prst="rect">
            <a:avLst/>
          </a:prstGeom>
        </p:spPr>
        <p:txBody>
          <a:bodyPr/>
          <a:lstStyle>
            <a:lvl1pPr defTabSz="999718">
              <a:defRPr b="0" spc="-100" sz="3400">
                <a:solidFill>
                  <a:schemeClr val="accent5"/>
                </a:solidFill>
              </a:defRPr>
            </a:lvl1pPr>
          </a:lstStyle>
          <a:p>
            <a:pPr/>
            <a:r>
              <a:t>자체평가의견</a:t>
            </a:r>
          </a:p>
        </p:txBody>
      </p:sp>
      <p:sp>
        <p:nvSpPr>
          <p:cNvPr id="467" name="프로젝트 후기"/>
          <p:cNvSpPr txBox="1"/>
          <p:nvPr/>
        </p:nvSpPr>
        <p:spPr>
          <a:xfrm>
            <a:off x="1428286" y="1195599"/>
            <a:ext cx="8432266" cy="12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FF968D"/>
                </a:solidFill>
              </a:defRPr>
            </a:lvl1pPr>
          </a:lstStyle>
          <a:p>
            <a:pPr/>
            <a:r>
              <a:t>프로젝트 후기</a:t>
            </a:r>
          </a:p>
        </p:txBody>
      </p:sp>
      <p:grpSp>
        <p:nvGrpSpPr>
          <p:cNvPr id="470" name="엔지니어…"/>
          <p:cNvGrpSpPr/>
          <p:nvPr/>
        </p:nvGrpSpPr>
        <p:grpSpPr>
          <a:xfrm>
            <a:off x="9300984" y="3486229"/>
            <a:ext cx="6229668" cy="5868385"/>
            <a:chOff x="0" y="0"/>
            <a:chExt cx="6229666" cy="5868384"/>
          </a:xfrm>
        </p:grpSpPr>
        <p:sp>
          <p:nvSpPr>
            <p:cNvPr id="468" name="타원형"/>
            <p:cNvSpPr/>
            <p:nvPr/>
          </p:nvSpPr>
          <p:spPr>
            <a:xfrm>
              <a:off x="-1" y="-1"/>
              <a:ext cx="6229668" cy="5868386"/>
            </a:xfrm>
            <a:prstGeom prst="ellipse">
              <a:avLst/>
            </a:prstGeom>
            <a:solidFill>
              <a:srgbClr val="9FA7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</a:p>
          </p:txBody>
        </p:sp>
        <p:sp>
          <p:nvSpPr>
            <p:cNvPr id="469" name="엔지니어…"/>
            <p:cNvSpPr txBox="1"/>
            <p:nvPr/>
          </p:nvSpPr>
          <p:spPr>
            <a:xfrm>
              <a:off x="912313" y="1477501"/>
              <a:ext cx="4405039" cy="2913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엔지니어</a:t>
              </a:r>
            </a:p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김동민</a:t>
              </a:r>
            </a:p>
          </p:txBody>
        </p:sp>
      </p:grpSp>
      <p:sp>
        <p:nvSpPr>
          <p:cNvPr id="471" name="DB설계,세션 관리, 로그인 및 회원관리, 챔피언 분석 시각화 및 챔피언 팁 Ajax,JS"/>
          <p:cNvSpPr txBox="1"/>
          <p:nvPr/>
        </p:nvSpPr>
        <p:spPr>
          <a:xfrm>
            <a:off x="12147156" y="2248465"/>
            <a:ext cx="11407484" cy="47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/>
            <a:r>
              <a:t>DB설계,세션 관리, 로그인 및 회원관리, 챔피언 분석 시각화 및 챔피언 팁 Ajax,JS</a:t>
            </a:r>
          </a:p>
        </p:txBody>
      </p:sp>
      <p:sp>
        <p:nvSpPr>
          <p:cNvPr id="472" name="맏형"/>
          <p:cNvSpPr txBox="1"/>
          <p:nvPr/>
        </p:nvSpPr>
        <p:spPr>
          <a:xfrm>
            <a:off x="6148689" y="6184645"/>
            <a:ext cx="1605243" cy="47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/>
            <a:r>
              <a:t>맏형</a:t>
            </a:r>
          </a:p>
        </p:txBody>
      </p:sp>
      <p:sp>
        <p:nvSpPr>
          <p:cNvPr id="473" name="파이널 프로젝트 시작전에는 스스로에 부족함을 느껴 걱정을 많이 했었지만 팀원들과의 소통과 도움을 통해…"/>
          <p:cNvSpPr txBox="1"/>
          <p:nvPr/>
        </p:nvSpPr>
        <p:spPr>
          <a:xfrm>
            <a:off x="2479693" y="10120825"/>
            <a:ext cx="19872250" cy="134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파이널 프로젝트 시작전에는 스스로에 부족함을 느껴 걱정을 많이 했었지만 팀원들과의 소통과 도움을 통해 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데이터를 수집하고 가공하여웹에 띄우는 일련의 과정을 배우고 직접 해보며 실력에 많은 도움이 되었었고 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롤 데이터가 아닌 다른 공공 데이터를 활용해 또 다른 기능도 구현해보고 싶다는 의지가 생기게 해준 프로젝트로 기억될거 같습니다.</a:t>
            </a:r>
          </a:p>
        </p:txBody>
      </p:sp>
      <p:sp>
        <p:nvSpPr>
          <p:cNvPr id="474" name="선"/>
          <p:cNvSpPr/>
          <p:nvPr/>
        </p:nvSpPr>
        <p:spPr>
          <a:xfrm>
            <a:off x="12415817" y="9536563"/>
            <a:ext cx="2" cy="266341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475" name="선"/>
          <p:cNvSpPr/>
          <p:nvPr/>
        </p:nvSpPr>
        <p:spPr>
          <a:xfrm flipH="1">
            <a:off x="14624783" y="3455003"/>
            <a:ext cx="453592" cy="453592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476" name="선"/>
          <p:cNvSpPr/>
          <p:nvPr/>
        </p:nvSpPr>
        <p:spPr>
          <a:xfrm flipH="1">
            <a:off x="7877361" y="6420420"/>
            <a:ext cx="897349" cy="2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자체평가의견"/>
          <p:cNvSpPr txBox="1"/>
          <p:nvPr>
            <p:ph type="title" idx="4294967295"/>
          </p:nvPr>
        </p:nvSpPr>
        <p:spPr>
          <a:xfrm>
            <a:off x="1490860" y="572764"/>
            <a:ext cx="5336780" cy="618582"/>
          </a:xfrm>
          <a:prstGeom prst="rect">
            <a:avLst/>
          </a:prstGeom>
        </p:spPr>
        <p:txBody>
          <a:bodyPr/>
          <a:lstStyle>
            <a:lvl1pPr defTabSz="999718">
              <a:defRPr b="0" spc="-100" sz="3400">
                <a:solidFill>
                  <a:schemeClr val="accent5"/>
                </a:solidFill>
              </a:defRPr>
            </a:lvl1pPr>
          </a:lstStyle>
          <a:p>
            <a:pPr/>
            <a:r>
              <a:t>자체평가의견</a:t>
            </a:r>
          </a:p>
        </p:txBody>
      </p:sp>
      <p:sp>
        <p:nvSpPr>
          <p:cNvPr id="479" name="프로젝트 후기"/>
          <p:cNvSpPr txBox="1"/>
          <p:nvPr/>
        </p:nvSpPr>
        <p:spPr>
          <a:xfrm>
            <a:off x="1428286" y="1195599"/>
            <a:ext cx="8432266" cy="12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FF968D"/>
                </a:solidFill>
              </a:defRPr>
            </a:lvl1pPr>
          </a:lstStyle>
          <a:p>
            <a:pPr/>
            <a:r>
              <a:t>프로젝트 후기</a:t>
            </a:r>
          </a:p>
        </p:txBody>
      </p:sp>
      <p:grpSp>
        <p:nvGrpSpPr>
          <p:cNvPr id="482" name="엔지니어…"/>
          <p:cNvGrpSpPr/>
          <p:nvPr/>
        </p:nvGrpSpPr>
        <p:grpSpPr>
          <a:xfrm>
            <a:off x="9300984" y="3486229"/>
            <a:ext cx="6229667" cy="5868385"/>
            <a:chOff x="0" y="0"/>
            <a:chExt cx="6229666" cy="5868384"/>
          </a:xfrm>
        </p:grpSpPr>
        <p:sp>
          <p:nvSpPr>
            <p:cNvPr id="480" name="타원형"/>
            <p:cNvSpPr/>
            <p:nvPr/>
          </p:nvSpPr>
          <p:spPr>
            <a:xfrm>
              <a:off x="-1" y="-1"/>
              <a:ext cx="6229668" cy="5868386"/>
            </a:xfrm>
            <a:prstGeom prst="ellipse">
              <a:avLst/>
            </a:prstGeom>
            <a:solidFill>
              <a:srgbClr val="9FA7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</a:p>
          </p:txBody>
        </p:sp>
        <p:sp>
          <p:nvSpPr>
            <p:cNvPr id="481" name="엔지니어…"/>
            <p:cNvSpPr txBox="1"/>
            <p:nvPr/>
          </p:nvSpPr>
          <p:spPr>
            <a:xfrm>
              <a:off x="912313" y="1477501"/>
              <a:ext cx="4405041" cy="2913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엔지니어</a:t>
              </a:r>
            </a:p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이일섭</a:t>
              </a:r>
            </a:p>
          </p:txBody>
        </p:sp>
      </p:grpSp>
      <p:sp>
        <p:nvSpPr>
          <p:cNvPr id="483" name="DB설계, 최근전적 숙련도 멀티서치 관리자 기능, 블랙리스트 기능 설계 및 제작"/>
          <p:cNvSpPr txBox="1"/>
          <p:nvPr/>
        </p:nvSpPr>
        <p:spPr>
          <a:xfrm>
            <a:off x="12971972" y="2414342"/>
            <a:ext cx="10942690" cy="47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/>
            <a:r>
              <a:t>DB설계, 최근전적 숙련도 멀티서치 관리자 기능, 블랙리스트 기능 설계 및 제작</a:t>
            </a:r>
          </a:p>
        </p:txBody>
      </p:sp>
      <p:sp>
        <p:nvSpPr>
          <p:cNvPr id="484" name="일병"/>
          <p:cNvSpPr txBox="1"/>
          <p:nvPr/>
        </p:nvSpPr>
        <p:spPr>
          <a:xfrm>
            <a:off x="6504140" y="3326074"/>
            <a:ext cx="1605244" cy="47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/>
            <a:r>
              <a:t>일병</a:t>
            </a:r>
          </a:p>
        </p:txBody>
      </p:sp>
      <p:sp>
        <p:nvSpPr>
          <p:cNvPr id="485" name="이번 프로젝트를 하면서 내가 사용했었던 롤 전적검색 사이트가 어떤 방식으로 운영이 되는지 이해하게 되었고,…"/>
          <p:cNvSpPr txBox="1"/>
          <p:nvPr/>
        </p:nvSpPr>
        <p:spPr>
          <a:xfrm>
            <a:off x="3824985" y="10685826"/>
            <a:ext cx="16734029" cy="9276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이번 프로젝트를 하면서 내가 사용했었던 롤 전적검색 사이트가 어떤 방식으로 운영이 되는지 이해하게 되었고,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저희 프로젝트는 아직 많이 부족하지만 실제 롤 정보를 제공하는곳의 개발 방식에 대한 궁금증이 생겼습니다.</a:t>
            </a:r>
          </a:p>
        </p:txBody>
      </p:sp>
      <p:sp>
        <p:nvSpPr>
          <p:cNvPr id="486" name="선"/>
          <p:cNvSpPr/>
          <p:nvPr/>
        </p:nvSpPr>
        <p:spPr>
          <a:xfrm>
            <a:off x="12415817" y="9536562"/>
            <a:ext cx="2" cy="618581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487" name="선"/>
          <p:cNvSpPr/>
          <p:nvPr/>
        </p:nvSpPr>
        <p:spPr>
          <a:xfrm flipH="1">
            <a:off x="15217203" y="3620880"/>
            <a:ext cx="453592" cy="453592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488" name="선"/>
          <p:cNvSpPr/>
          <p:nvPr/>
        </p:nvSpPr>
        <p:spPr>
          <a:xfrm flipH="1" flipV="1">
            <a:off x="7924755" y="3884863"/>
            <a:ext cx="815891" cy="448556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자체평가의견"/>
          <p:cNvSpPr txBox="1"/>
          <p:nvPr>
            <p:ph type="title" idx="4294967295"/>
          </p:nvPr>
        </p:nvSpPr>
        <p:spPr>
          <a:xfrm>
            <a:off x="1490860" y="572764"/>
            <a:ext cx="5336780" cy="618582"/>
          </a:xfrm>
          <a:prstGeom prst="rect">
            <a:avLst/>
          </a:prstGeom>
        </p:spPr>
        <p:txBody>
          <a:bodyPr/>
          <a:lstStyle>
            <a:lvl1pPr defTabSz="999718">
              <a:defRPr b="0" spc="-100" sz="3400">
                <a:solidFill>
                  <a:schemeClr val="accent5"/>
                </a:solidFill>
              </a:defRPr>
            </a:lvl1pPr>
          </a:lstStyle>
          <a:p>
            <a:pPr/>
            <a:r>
              <a:t>자체평가의견</a:t>
            </a:r>
          </a:p>
        </p:txBody>
      </p:sp>
      <p:sp>
        <p:nvSpPr>
          <p:cNvPr id="491" name="프로젝트 후기"/>
          <p:cNvSpPr txBox="1"/>
          <p:nvPr/>
        </p:nvSpPr>
        <p:spPr>
          <a:xfrm>
            <a:off x="1428286" y="1195599"/>
            <a:ext cx="8432266" cy="12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FF968D"/>
                </a:solidFill>
              </a:defRPr>
            </a:lvl1pPr>
          </a:lstStyle>
          <a:p>
            <a:pPr/>
            <a:r>
              <a:t>프로젝트 후기</a:t>
            </a:r>
          </a:p>
        </p:txBody>
      </p:sp>
      <p:grpSp>
        <p:nvGrpSpPr>
          <p:cNvPr id="494" name="엔지니어…"/>
          <p:cNvGrpSpPr/>
          <p:nvPr/>
        </p:nvGrpSpPr>
        <p:grpSpPr>
          <a:xfrm>
            <a:off x="9077166" y="3923808"/>
            <a:ext cx="6229667" cy="5868385"/>
            <a:chOff x="0" y="0"/>
            <a:chExt cx="6229666" cy="5868384"/>
          </a:xfrm>
        </p:grpSpPr>
        <p:sp>
          <p:nvSpPr>
            <p:cNvPr id="492" name="타원형"/>
            <p:cNvSpPr/>
            <p:nvPr/>
          </p:nvSpPr>
          <p:spPr>
            <a:xfrm>
              <a:off x="-1" y="-1"/>
              <a:ext cx="6229668" cy="5868386"/>
            </a:xfrm>
            <a:prstGeom prst="ellipse">
              <a:avLst/>
            </a:prstGeom>
            <a:solidFill>
              <a:srgbClr val="9FA7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</a:p>
          </p:txBody>
        </p:sp>
        <p:sp>
          <p:nvSpPr>
            <p:cNvPr id="493" name="엔지니어…"/>
            <p:cNvSpPr txBox="1"/>
            <p:nvPr/>
          </p:nvSpPr>
          <p:spPr>
            <a:xfrm>
              <a:off x="912313" y="1477501"/>
              <a:ext cx="4405041" cy="2913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엔지니어</a:t>
              </a:r>
            </a:p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윤준석</a:t>
              </a:r>
            </a:p>
          </p:txBody>
        </p:sp>
      </p:grpSp>
      <p:sp>
        <p:nvSpPr>
          <p:cNvPr id="495" name="DB설계, 파이썬을 활용한 데이터 전처리,챔피언 라인별 분석 및 시각화,…"/>
          <p:cNvSpPr txBox="1"/>
          <p:nvPr/>
        </p:nvSpPr>
        <p:spPr>
          <a:xfrm>
            <a:off x="2576939" y="3264042"/>
            <a:ext cx="9931706" cy="852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DB설계, 파이썬을 활용한 데이터 전처리,챔피언 라인별 분석 및 시각화, </a:t>
            </a:r>
          </a:p>
          <a:p>
            <a: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Jsoup 패치노트 </a:t>
            </a:r>
          </a:p>
        </p:txBody>
      </p:sp>
      <p:sp>
        <p:nvSpPr>
          <p:cNvPr id="496" name="다크템플러"/>
          <p:cNvSpPr txBox="1"/>
          <p:nvPr/>
        </p:nvSpPr>
        <p:spPr>
          <a:xfrm>
            <a:off x="15011601" y="3838663"/>
            <a:ext cx="1901824" cy="47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/>
            <a:r>
              <a:t>다크템플러</a:t>
            </a:r>
          </a:p>
        </p:txBody>
      </p:sp>
      <p:sp>
        <p:nvSpPr>
          <p:cNvPr id="497" name="처음 기획했던 기능들을 기술적, 시간적 문제로 인하여 전부 구현하지 못한것이 아쉬웠지만,…"/>
          <p:cNvSpPr txBox="1"/>
          <p:nvPr/>
        </p:nvSpPr>
        <p:spPr>
          <a:xfrm>
            <a:off x="3656177" y="11151144"/>
            <a:ext cx="17044518" cy="13467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처음 기획했던 기능들을 기술적, 시간적 문제로 인하여 전부 구현하지 못한것이 아쉬웠지만,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서로 협업하며 기획했던 기능이 하나씩 구현되고 점점 더 완성도 높은 결과물을 만들어 프로젝트를 마무리 하고, 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여러 기술을 공부할 수 있어 많은 도움이 되었습니다.</a:t>
            </a:r>
          </a:p>
        </p:txBody>
      </p:sp>
      <p:sp>
        <p:nvSpPr>
          <p:cNvPr id="498" name="선"/>
          <p:cNvSpPr/>
          <p:nvPr/>
        </p:nvSpPr>
        <p:spPr>
          <a:xfrm flipH="1">
            <a:off x="12185370" y="10001226"/>
            <a:ext cx="13259" cy="731333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499" name="선"/>
          <p:cNvSpPr/>
          <p:nvPr/>
        </p:nvSpPr>
        <p:spPr>
          <a:xfrm flipH="1" flipV="1">
            <a:off x="8905335" y="4424064"/>
            <a:ext cx="453139" cy="448173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500" name="선"/>
          <p:cNvSpPr/>
          <p:nvPr/>
        </p:nvSpPr>
        <p:spPr>
          <a:xfrm flipV="1">
            <a:off x="14924104" y="4458642"/>
            <a:ext cx="453592" cy="453592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자체평가의견"/>
          <p:cNvSpPr txBox="1"/>
          <p:nvPr>
            <p:ph type="title" idx="4294967295"/>
          </p:nvPr>
        </p:nvSpPr>
        <p:spPr>
          <a:xfrm>
            <a:off x="1490860" y="572764"/>
            <a:ext cx="5336780" cy="618582"/>
          </a:xfrm>
          <a:prstGeom prst="rect">
            <a:avLst/>
          </a:prstGeom>
        </p:spPr>
        <p:txBody>
          <a:bodyPr/>
          <a:lstStyle>
            <a:lvl1pPr defTabSz="999718">
              <a:defRPr b="0" spc="-100" sz="3400">
                <a:solidFill>
                  <a:schemeClr val="accent5"/>
                </a:solidFill>
              </a:defRPr>
            </a:lvl1pPr>
          </a:lstStyle>
          <a:p>
            <a:pPr/>
            <a:r>
              <a:t>자체평가의견</a:t>
            </a:r>
          </a:p>
        </p:txBody>
      </p:sp>
      <p:sp>
        <p:nvSpPr>
          <p:cNvPr id="503" name="프로젝트 후기"/>
          <p:cNvSpPr txBox="1"/>
          <p:nvPr/>
        </p:nvSpPr>
        <p:spPr>
          <a:xfrm>
            <a:off x="1428286" y="1195599"/>
            <a:ext cx="8432266" cy="12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FF968D"/>
                </a:solidFill>
              </a:defRPr>
            </a:lvl1pPr>
          </a:lstStyle>
          <a:p>
            <a:pPr/>
            <a:r>
              <a:t>프로젝트 후기</a:t>
            </a:r>
          </a:p>
        </p:txBody>
      </p:sp>
      <p:grpSp>
        <p:nvGrpSpPr>
          <p:cNvPr id="506" name="엔지니어…"/>
          <p:cNvGrpSpPr/>
          <p:nvPr/>
        </p:nvGrpSpPr>
        <p:grpSpPr>
          <a:xfrm>
            <a:off x="9077166" y="3923808"/>
            <a:ext cx="6229667" cy="5868385"/>
            <a:chOff x="0" y="0"/>
            <a:chExt cx="6229666" cy="5868384"/>
          </a:xfrm>
        </p:grpSpPr>
        <p:sp>
          <p:nvSpPr>
            <p:cNvPr id="504" name="타원형"/>
            <p:cNvSpPr/>
            <p:nvPr/>
          </p:nvSpPr>
          <p:spPr>
            <a:xfrm>
              <a:off x="-1" y="-1"/>
              <a:ext cx="6229668" cy="5868386"/>
            </a:xfrm>
            <a:prstGeom prst="ellipse">
              <a:avLst/>
            </a:prstGeom>
            <a:solidFill>
              <a:srgbClr val="9FA7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</a:p>
          </p:txBody>
        </p:sp>
        <p:sp>
          <p:nvSpPr>
            <p:cNvPr id="505" name="엔지니어…"/>
            <p:cNvSpPr txBox="1"/>
            <p:nvPr/>
          </p:nvSpPr>
          <p:spPr>
            <a:xfrm>
              <a:off x="912313" y="1477501"/>
              <a:ext cx="4405041" cy="2913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엔지니어</a:t>
              </a:r>
            </a:p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김용범</a:t>
              </a:r>
            </a:p>
          </p:txBody>
        </p:sp>
      </p:grpSp>
      <p:sp>
        <p:nvSpPr>
          <p:cNvPr id="507" name="DB설계, 파이썬을 활용한 데이터 전처리,챔피언 라인별 분석 및 시각화,…"/>
          <p:cNvSpPr txBox="1"/>
          <p:nvPr/>
        </p:nvSpPr>
        <p:spPr>
          <a:xfrm>
            <a:off x="6429911" y="3454543"/>
            <a:ext cx="2225765" cy="47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/>
            <a:r>
              <a:t>DB 설계, Ajax</a:t>
            </a:r>
          </a:p>
        </p:txBody>
      </p:sp>
      <p:sp>
        <p:nvSpPr>
          <p:cNvPr id="508" name="다크템플러"/>
          <p:cNvSpPr txBox="1"/>
          <p:nvPr/>
        </p:nvSpPr>
        <p:spPr>
          <a:xfrm>
            <a:off x="15011601" y="3838663"/>
            <a:ext cx="1901824" cy="4715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/>
            <a:r>
              <a:t>하이템플러</a:t>
            </a:r>
          </a:p>
        </p:txBody>
      </p:sp>
      <p:sp>
        <p:nvSpPr>
          <p:cNvPr id="509" name="처음 기획했던 기능들을 기술적, 시간적 문제로 인하여 전부 구현하지 못한것이 아쉬웠지만,…"/>
          <p:cNvSpPr txBox="1"/>
          <p:nvPr/>
        </p:nvSpPr>
        <p:spPr>
          <a:xfrm>
            <a:off x="3656177" y="11570245"/>
            <a:ext cx="11444326" cy="5085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/>
            <a:r>
              <a:t>기간이 더 있었다면, 완벽하게 기능을 준비했을텐데 시간이 많이 아쉽습니다.</a:t>
            </a:r>
          </a:p>
        </p:txBody>
      </p:sp>
      <p:sp>
        <p:nvSpPr>
          <p:cNvPr id="510" name="선"/>
          <p:cNvSpPr/>
          <p:nvPr/>
        </p:nvSpPr>
        <p:spPr>
          <a:xfrm flipH="1">
            <a:off x="12185370" y="10001226"/>
            <a:ext cx="13259" cy="731333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511" name="선"/>
          <p:cNvSpPr/>
          <p:nvPr/>
        </p:nvSpPr>
        <p:spPr>
          <a:xfrm flipH="1" flipV="1">
            <a:off x="8905335" y="4424064"/>
            <a:ext cx="453139" cy="448173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512" name="선"/>
          <p:cNvSpPr/>
          <p:nvPr/>
        </p:nvSpPr>
        <p:spPr>
          <a:xfrm flipV="1">
            <a:off x="14924104" y="4458642"/>
            <a:ext cx="453592" cy="453592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자체평가의견"/>
          <p:cNvSpPr txBox="1"/>
          <p:nvPr>
            <p:ph type="title" idx="4294967295"/>
          </p:nvPr>
        </p:nvSpPr>
        <p:spPr>
          <a:xfrm>
            <a:off x="1490860" y="572764"/>
            <a:ext cx="5336780" cy="618582"/>
          </a:xfrm>
          <a:prstGeom prst="rect">
            <a:avLst/>
          </a:prstGeom>
        </p:spPr>
        <p:txBody>
          <a:bodyPr/>
          <a:lstStyle>
            <a:lvl1pPr defTabSz="999718">
              <a:defRPr b="0" spc="-100" sz="3400">
                <a:solidFill>
                  <a:schemeClr val="accent5"/>
                </a:solidFill>
              </a:defRPr>
            </a:lvl1pPr>
          </a:lstStyle>
          <a:p>
            <a:pPr/>
            <a:r>
              <a:t>자체평가의견</a:t>
            </a:r>
          </a:p>
        </p:txBody>
      </p:sp>
      <p:sp>
        <p:nvSpPr>
          <p:cNvPr id="515" name="프로젝트 후기"/>
          <p:cNvSpPr txBox="1"/>
          <p:nvPr/>
        </p:nvSpPr>
        <p:spPr>
          <a:xfrm>
            <a:off x="1428286" y="1195599"/>
            <a:ext cx="8432266" cy="12960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536153">
              <a:lnSpc>
                <a:spcPct val="80000"/>
              </a:lnSpc>
              <a:defRPr b="1" spc="-200" sz="7300">
                <a:solidFill>
                  <a:srgbClr val="FF968D"/>
                </a:solidFill>
              </a:defRPr>
            </a:lvl1pPr>
          </a:lstStyle>
          <a:p>
            <a:pPr/>
            <a:r>
              <a:t>프로젝트 후기</a:t>
            </a:r>
          </a:p>
        </p:txBody>
      </p:sp>
      <p:grpSp>
        <p:nvGrpSpPr>
          <p:cNvPr id="518" name="팀장…"/>
          <p:cNvGrpSpPr/>
          <p:nvPr/>
        </p:nvGrpSpPr>
        <p:grpSpPr>
          <a:xfrm>
            <a:off x="9300984" y="3486229"/>
            <a:ext cx="6229667" cy="5868385"/>
            <a:chOff x="0" y="0"/>
            <a:chExt cx="6229666" cy="5868384"/>
          </a:xfrm>
        </p:grpSpPr>
        <p:sp>
          <p:nvSpPr>
            <p:cNvPr id="516" name="타원형"/>
            <p:cNvSpPr/>
            <p:nvPr/>
          </p:nvSpPr>
          <p:spPr>
            <a:xfrm>
              <a:off x="-1" y="-1"/>
              <a:ext cx="6229668" cy="5868386"/>
            </a:xfrm>
            <a:prstGeom prst="ellipse">
              <a:avLst/>
            </a:prstGeom>
            <a:solidFill>
              <a:srgbClr val="9FA7D6"/>
            </a:solidFill>
            <a:ln w="12700" cap="flat">
              <a:noFill/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</a:p>
          </p:txBody>
        </p:sp>
        <p:sp>
          <p:nvSpPr>
            <p:cNvPr id="517" name="팀장…"/>
            <p:cNvSpPr txBox="1"/>
            <p:nvPr/>
          </p:nvSpPr>
          <p:spPr>
            <a:xfrm>
              <a:off x="912313" y="1477501"/>
              <a:ext cx="4405041" cy="291338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팀장</a:t>
              </a:r>
            </a:p>
            <a:p>
              <a:pPr defTabSz="2438337">
                <a:lnSpc>
                  <a:spcPct val="80000"/>
                </a:lnSpc>
                <a:defRPr spc="-213" sz="10700">
                  <a:solidFill>
                    <a:srgbClr val="FFFFFF"/>
                  </a:solidFill>
                  <a:latin typeface="나눔손글씨 펜"/>
                  <a:ea typeface="나눔손글씨 펜"/>
                  <a:cs typeface="나눔손글씨 펜"/>
                  <a:sym typeface="나눔손글씨 펜"/>
                </a:defRPr>
              </a:pPr>
              <a:r>
                <a:t>마준범</a:t>
              </a:r>
            </a:p>
          </p:txBody>
        </p:sp>
      </p:grpSp>
      <p:sp>
        <p:nvSpPr>
          <p:cNvPr id="519" name="DB설계, 레이아웃설계, 프론트엔드 전반, 팀명단"/>
          <p:cNvSpPr txBox="1"/>
          <p:nvPr/>
        </p:nvSpPr>
        <p:spPr>
          <a:xfrm>
            <a:off x="14696186" y="2832730"/>
            <a:ext cx="6735967" cy="47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/>
            <a:r>
              <a:t>DB설계, 레이아웃설계, 프론트엔드 전반, 팀명단</a:t>
            </a:r>
          </a:p>
        </p:txBody>
      </p:sp>
      <p:sp>
        <p:nvSpPr>
          <p:cNvPr id="520" name="막내"/>
          <p:cNvSpPr txBox="1"/>
          <p:nvPr/>
        </p:nvSpPr>
        <p:spPr>
          <a:xfrm>
            <a:off x="7546799" y="3246242"/>
            <a:ext cx="1605243" cy="47155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defTabSz="914400">
              <a:defRPr sz="29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lvl1pPr>
          </a:lstStyle>
          <a:p>
            <a:pPr/>
            <a:r>
              <a:t>막내</a:t>
            </a:r>
          </a:p>
        </p:txBody>
      </p:sp>
      <p:sp>
        <p:nvSpPr>
          <p:cNvPr id="521" name="선"/>
          <p:cNvSpPr/>
          <p:nvPr/>
        </p:nvSpPr>
        <p:spPr>
          <a:xfrm>
            <a:off x="12415817" y="9536563"/>
            <a:ext cx="2" cy="852553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522" name="선"/>
          <p:cNvSpPr/>
          <p:nvPr/>
        </p:nvSpPr>
        <p:spPr>
          <a:xfrm>
            <a:off x="9151157" y="3797825"/>
            <a:ext cx="600620" cy="600621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523" name="선"/>
          <p:cNvSpPr/>
          <p:nvPr/>
        </p:nvSpPr>
        <p:spPr>
          <a:xfrm flipH="1">
            <a:off x="15083871" y="3797825"/>
            <a:ext cx="600621" cy="600621"/>
          </a:xfrm>
          <a:prstGeom prst="line">
            <a:avLst/>
          </a:prstGeom>
          <a:ln w="25400">
            <a:solidFill>
              <a:srgbClr val="C0D6D2"/>
            </a:solidFill>
            <a:miter lim="400000"/>
          </a:ln>
        </p:spPr>
        <p:txBody>
          <a:bodyPr lIns="45718" tIns="45718" rIns="45718" bIns="45718"/>
          <a:lstStyle/>
          <a:p>
            <a:pPr defTabSz="2438337"/>
          </a:p>
        </p:txBody>
      </p:sp>
      <p:sp>
        <p:nvSpPr>
          <p:cNvPr id="524" name="처음에는 부족한 실력으로 팀장직을 잘 수행할 수 있을지 걱정이였고 프로젝트에 민폐가 되면 어쩌지 라는 마음으로…"/>
          <p:cNvSpPr txBox="1"/>
          <p:nvPr/>
        </p:nvSpPr>
        <p:spPr>
          <a:xfrm>
            <a:off x="3656176" y="10941594"/>
            <a:ext cx="17652087" cy="17658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처음에는 부족한 실력으로 팀장직을 잘 수행할 수 있을지 걱정이였고 프로젝트에 민폐가 되면 어쩌지 라는 마음으로 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긴장했었는데 막내를 잘 챙겨주시는 팀원 형들 덕분에 자신감을 얻고 점점 성장해가는 제 모습에 뿌듯했습니다.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프로젝트 기간동안 잘 따라와주신 팀원들에게 너무 감사하고 좋은 결과물로 앞으로의 발전에 도움을 줄 수 있는 </a:t>
            </a:r>
          </a:p>
          <a:p>
            <a:pPr algn="l" defTabSz="914400">
              <a:defRPr sz="3200">
                <a:solidFill>
                  <a:srgbClr val="000000"/>
                </a:solidFill>
                <a:latin typeface="배달의민족 한나체 Air OTF"/>
                <a:ea typeface="배달의민족 한나체 Air OTF"/>
                <a:cs typeface="배달의민족 한나체 Air OTF"/>
                <a:sym typeface="배달의민족 한나체 Air OTF"/>
              </a:defRPr>
            </a:pPr>
            <a:r>
              <a:t>프로젝트에 참여할 수 있어서 영광이었습니다.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End"/>
          <p:cNvSpPr txBox="1"/>
          <p:nvPr/>
        </p:nvSpPr>
        <p:spPr>
          <a:xfrm>
            <a:off x="1169304" y="504982"/>
            <a:ext cx="8432267" cy="12960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1658069">
              <a:lnSpc>
                <a:spcPct val="80000"/>
              </a:lnSpc>
              <a:defRPr b="1" spc="-200" sz="7800">
                <a:solidFill>
                  <a:srgbClr val="F1CFE4"/>
                </a:solidFill>
              </a:defRPr>
            </a:lvl1pPr>
          </a:lstStyle>
          <a:p>
            <a:pPr/>
            <a:r>
              <a:t>End</a:t>
            </a:r>
          </a:p>
        </p:txBody>
      </p:sp>
      <p:sp>
        <p:nvSpPr>
          <p:cNvPr id="527" name="YwaY"/>
          <p:cNvSpPr txBox="1"/>
          <p:nvPr>
            <p:ph type="body" sz="quarter" idx="4294967295"/>
          </p:nvPr>
        </p:nvSpPr>
        <p:spPr>
          <a:xfrm>
            <a:off x="7579990" y="2878140"/>
            <a:ext cx="9224020" cy="3348189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 defTabSz="2438337">
              <a:lnSpc>
                <a:spcPct val="80000"/>
              </a:lnSpc>
              <a:spcBef>
                <a:spcPts val="0"/>
              </a:spcBef>
              <a:buSzTx/>
              <a:buNone/>
              <a:defRPr b="1" spc="-400" sz="18100">
                <a:solidFill>
                  <a:srgbClr val="F19B91"/>
                </a:solidFill>
                <a:latin typeface="Marker Felt"/>
                <a:ea typeface="Marker Felt"/>
                <a:cs typeface="Marker Felt"/>
                <a:sym typeface="Marker Felt"/>
              </a:defRPr>
            </a:lvl1pPr>
          </a:lstStyle>
          <a:p>
            <a:pPr/>
            <a:r>
              <a:t>YwaY</a:t>
            </a:r>
          </a:p>
        </p:txBody>
      </p:sp>
      <p:sp>
        <p:nvSpPr>
          <p:cNvPr id="528" name="(당신의 길을 도와드리겠습니다.)"/>
          <p:cNvSpPr txBox="1"/>
          <p:nvPr/>
        </p:nvSpPr>
        <p:spPr>
          <a:xfrm>
            <a:off x="4294442" y="6017559"/>
            <a:ext cx="15795118" cy="16808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defTabSz="825500">
              <a:defRPr sz="5600">
                <a:solidFill>
                  <a:srgbClr val="FF989F"/>
                </a:solidFill>
                <a:latin typeface="배달의민족 연성 OTF"/>
                <a:ea typeface="배달의민족 연성 OTF"/>
                <a:cs typeface="배달의민족 연성 OTF"/>
                <a:sym typeface="배달의민족 연성 OTF"/>
              </a:defRPr>
            </a:lvl1pPr>
          </a:lstStyle>
          <a:p>
            <a:pPr/>
            <a:r>
              <a:t>(당신의 길을 도와드리겠습니다.)</a:t>
            </a:r>
          </a:p>
        </p:txBody>
      </p:sp>
      <p:sp>
        <p:nvSpPr>
          <p:cNvPr id="529" name="감사합니다:)"/>
          <p:cNvSpPr txBox="1"/>
          <p:nvPr/>
        </p:nvSpPr>
        <p:spPr>
          <a:xfrm>
            <a:off x="12631166" y="8237410"/>
            <a:ext cx="6169621" cy="78295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 algn="l" defTabSz="2438337">
              <a:defRPr sz="4500">
                <a:solidFill>
                  <a:srgbClr val="F19B91"/>
                </a:solidFill>
                <a:latin typeface="배달의민족 도현 OTF"/>
                <a:ea typeface="배달의민족 도현 OTF"/>
                <a:cs typeface="배달의민족 도현 OTF"/>
                <a:sym typeface="배달의민족 도현 OTF"/>
              </a:defRPr>
            </a:lvl1pPr>
          </a:lstStyle>
          <a:p>
            <a:pPr/>
            <a:r>
              <a:t>감사합니다:)</a:t>
            </a:r>
          </a:p>
        </p:txBody>
      </p:sp>
      <p:sp>
        <p:nvSpPr>
          <p:cNvPr id="530" name="팀YwaY 마준범, 김동민, 강영규, 이일섭, 윤준석, 김용범"/>
          <p:cNvSpPr txBox="1"/>
          <p:nvPr/>
        </p:nvSpPr>
        <p:spPr>
          <a:xfrm>
            <a:off x="13517888" y="11031446"/>
            <a:ext cx="9834830" cy="871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algn="l" defTabSz="2438337">
              <a:lnSpc>
                <a:spcPct val="90000"/>
              </a:lnSpc>
              <a:spcBef>
                <a:spcPts val="4500"/>
              </a:spcBef>
              <a:defRPr sz="4800">
                <a:solidFill>
                  <a:srgbClr val="000000"/>
                </a:solidFill>
                <a:latin typeface="나눔손글씨 붓"/>
                <a:ea typeface="나눔손글씨 붓"/>
                <a:cs typeface="나눔손글씨 붓"/>
                <a:sym typeface="나눔손글씨 붓"/>
              </a:defRPr>
            </a:lvl1pPr>
          </a:lstStyle>
          <a:p>
            <a:pPr/>
            <a:r>
              <a:t>팀YwaY 마준범, 김동민, 강영규, 이일섭, 윤준석, 김용범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fad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프로젝트 개요"/>
          <p:cNvSpPr txBox="1"/>
          <p:nvPr>
            <p:ph type="title"/>
          </p:nvPr>
        </p:nvSpPr>
        <p:spPr>
          <a:xfrm>
            <a:off x="1206500" y="413300"/>
            <a:ext cx="21971000" cy="1435107"/>
          </a:xfrm>
          <a:prstGeom prst="rect">
            <a:avLst/>
          </a:prstGeom>
        </p:spPr>
        <p:txBody>
          <a:bodyPr/>
          <a:lstStyle>
            <a:lvl1pPr defTabSz="2413954">
              <a:defRPr b="0" spc="-200" sz="8400">
                <a:solidFill>
                  <a:schemeClr val="accent5"/>
                </a:solidFill>
              </a:defRPr>
            </a:lvl1pPr>
          </a:lstStyle>
          <a:p>
            <a:pPr/>
            <a:r>
              <a:t>프로젝트 개요</a:t>
            </a:r>
          </a:p>
        </p:txBody>
      </p:sp>
      <p:sp>
        <p:nvSpPr>
          <p:cNvPr id="200" name="적용기술"/>
          <p:cNvSpPr txBox="1"/>
          <p:nvPr>
            <p:ph type="body" sz="quarter" idx="1"/>
          </p:nvPr>
        </p:nvSpPr>
        <p:spPr>
          <a:xfrm>
            <a:off x="1775223" y="1756542"/>
            <a:ext cx="5093423" cy="1435104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457200">
              <a:lnSpc>
                <a:spcPct val="120000"/>
              </a:lnSpc>
              <a:defRPr b="0" cap="all" spc="200" sz="7000">
                <a:solidFill>
                  <a:srgbClr val="367DA2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적용기술</a:t>
            </a:r>
          </a:p>
        </p:txBody>
      </p:sp>
      <p:pic>
        <p:nvPicPr>
          <p:cNvPr id="201" name="직사각형 직사각형" descr="직사각형 직사각형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98573" y="3233796"/>
            <a:ext cx="6213895" cy="88048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02" name="직사각형 직사각형" descr="직사각형 직사각형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536034" y="3233796"/>
            <a:ext cx="6213895" cy="88048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03" name="직사각형 직사각형" descr="직사각형 직사각형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973494" y="3233796"/>
            <a:ext cx="6213895" cy="8804897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grpSp>
        <p:nvGrpSpPr>
          <p:cNvPr id="208" name="사용도구"/>
          <p:cNvGrpSpPr/>
          <p:nvPr/>
        </p:nvGrpSpPr>
        <p:grpSpPr>
          <a:xfrm>
            <a:off x="4013724" y="11442644"/>
            <a:ext cx="2383589" cy="937124"/>
            <a:chOff x="0" y="0"/>
            <a:chExt cx="2383588" cy="937123"/>
          </a:xfrm>
        </p:grpSpPr>
        <p:grpSp>
          <p:nvGrpSpPr>
            <p:cNvPr id="206" name="사용도구"/>
            <p:cNvGrpSpPr/>
            <p:nvPr/>
          </p:nvGrpSpPr>
          <p:grpSpPr>
            <a:xfrm>
              <a:off x="38097" y="38098"/>
              <a:ext cx="2307391" cy="860926"/>
              <a:chOff x="0" y="-1"/>
              <a:chExt cx="2307389" cy="860924"/>
            </a:xfrm>
          </p:grpSpPr>
          <p:sp>
            <p:nvSpPr>
              <p:cNvPr id="204" name="직사각형"/>
              <p:cNvSpPr/>
              <p:nvPr/>
            </p:nvSpPr>
            <p:spPr>
              <a:xfrm>
                <a:off x="-1" y="-2"/>
                <a:ext cx="2307391" cy="860926"/>
              </a:xfrm>
              <a:prstGeom prst="rect">
                <a:avLst/>
              </a:prstGeom>
              <a:solidFill>
                <a:srgbClr val="FFFFFF">
                  <a:alpha val="8406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05" name="사용도구"/>
              <p:cNvSpPr txBox="1"/>
              <p:nvPr/>
            </p:nvSpPr>
            <p:spPr>
              <a:xfrm>
                <a:off x="-1" y="-2"/>
                <a:ext cx="2307391" cy="8609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사용도구</a:t>
                </a:r>
              </a:p>
            </p:txBody>
          </p:sp>
        </p:grpSp>
        <p:pic>
          <p:nvPicPr>
            <p:cNvPr id="207" name="사용도구 사용도구" descr="사용도구 사용도구"/>
            <p:cNvPicPr>
              <a:picLocks noChangeAspect="1"/>
            </p:cNvPicPr>
            <p:nvPr/>
          </p:nvPicPr>
          <p:blipFill>
            <a:blip r:embed="rId4">
              <a:alphaModFix amt="84066"/>
              <a:extLst/>
            </a:blip>
            <a:stretch>
              <a:fillRect/>
            </a:stretch>
          </p:blipFill>
          <p:spPr>
            <a:xfrm>
              <a:off x="-1" y="-1"/>
              <a:ext cx="2383589" cy="937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3" name="개발환경"/>
          <p:cNvGrpSpPr/>
          <p:nvPr/>
        </p:nvGrpSpPr>
        <p:grpSpPr>
          <a:xfrm>
            <a:off x="11451185" y="11442644"/>
            <a:ext cx="2383589" cy="937124"/>
            <a:chOff x="0" y="0"/>
            <a:chExt cx="2383588" cy="937123"/>
          </a:xfrm>
        </p:grpSpPr>
        <p:grpSp>
          <p:nvGrpSpPr>
            <p:cNvPr id="211" name="개발환경"/>
            <p:cNvGrpSpPr/>
            <p:nvPr/>
          </p:nvGrpSpPr>
          <p:grpSpPr>
            <a:xfrm>
              <a:off x="38097" y="38098"/>
              <a:ext cx="2307391" cy="860926"/>
              <a:chOff x="0" y="-1"/>
              <a:chExt cx="2307389" cy="860924"/>
            </a:xfrm>
          </p:grpSpPr>
          <p:sp>
            <p:nvSpPr>
              <p:cNvPr id="209" name="직사각형"/>
              <p:cNvSpPr/>
              <p:nvPr/>
            </p:nvSpPr>
            <p:spPr>
              <a:xfrm>
                <a:off x="-1" y="-2"/>
                <a:ext cx="2307391" cy="860926"/>
              </a:xfrm>
              <a:prstGeom prst="rect">
                <a:avLst/>
              </a:prstGeom>
              <a:solidFill>
                <a:srgbClr val="FFFFFF">
                  <a:alpha val="8406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0" name="개발환경"/>
              <p:cNvSpPr txBox="1"/>
              <p:nvPr/>
            </p:nvSpPr>
            <p:spPr>
              <a:xfrm>
                <a:off x="-1" y="-2"/>
                <a:ext cx="2307391" cy="8609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개발환경</a:t>
                </a:r>
              </a:p>
            </p:txBody>
          </p:sp>
        </p:grpSp>
        <p:pic>
          <p:nvPicPr>
            <p:cNvPr id="212" name="개발환경 개발환경" descr="개발환경 개발환경"/>
            <p:cNvPicPr>
              <a:picLocks noChangeAspect="1"/>
            </p:cNvPicPr>
            <p:nvPr/>
          </p:nvPicPr>
          <p:blipFill>
            <a:blip r:embed="rId4">
              <a:alphaModFix amt="84066"/>
              <a:extLst/>
            </a:blip>
            <a:stretch>
              <a:fillRect/>
            </a:stretch>
          </p:blipFill>
          <p:spPr>
            <a:xfrm>
              <a:off x="-1" y="-1"/>
              <a:ext cx="2383589" cy="937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8" name="보유기술"/>
          <p:cNvGrpSpPr/>
          <p:nvPr/>
        </p:nvGrpSpPr>
        <p:grpSpPr>
          <a:xfrm>
            <a:off x="18888647" y="11442644"/>
            <a:ext cx="2383589" cy="937124"/>
            <a:chOff x="0" y="0"/>
            <a:chExt cx="2383588" cy="937123"/>
          </a:xfrm>
        </p:grpSpPr>
        <p:grpSp>
          <p:nvGrpSpPr>
            <p:cNvPr id="216" name="보유기술"/>
            <p:cNvGrpSpPr/>
            <p:nvPr/>
          </p:nvGrpSpPr>
          <p:grpSpPr>
            <a:xfrm>
              <a:off x="38097" y="38098"/>
              <a:ext cx="2307391" cy="860926"/>
              <a:chOff x="0" y="-1"/>
              <a:chExt cx="2307389" cy="860924"/>
            </a:xfrm>
          </p:grpSpPr>
          <p:sp>
            <p:nvSpPr>
              <p:cNvPr id="214" name="직사각형"/>
              <p:cNvSpPr/>
              <p:nvPr/>
            </p:nvSpPr>
            <p:spPr>
              <a:xfrm>
                <a:off x="-1" y="-2"/>
                <a:ext cx="2307391" cy="860926"/>
              </a:xfrm>
              <a:prstGeom prst="rect">
                <a:avLst/>
              </a:prstGeom>
              <a:solidFill>
                <a:srgbClr val="FFFFFF">
                  <a:alpha val="84066"/>
                </a:srgbClr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800" tIns="50800" rIns="50800" bIns="50800" numCol="1" anchor="ctr">
                <a:noAutofit/>
              </a:bodyPr>
              <a:lstStyle/>
              <a:p>
                <a:pPr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pPr>
              </a:p>
            </p:txBody>
          </p:sp>
          <p:sp>
            <p:nvSpPr>
              <p:cNvPr id="215" name="보유기술"/>
              <p:cNvSpPr txBox="1"/>
              <p:nvPr/>
            </p:nvSpPr>
            <p:spPr>
              <a:xfrm>
                <a:off x="-1" y="-2"/>
                <a:ext cx="2307391" cy="86092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50800" tIns="50800" rIns="50800" bIns="50800" numCol="1" anchor="ctr">
                <a:normAutofit fontScale="100000" lnSpcReduction="0"/>
              </a:bodyPr>
              <a:lstStyle>
                <a:lvl1pPr defTabSz="825500">
                  <a:defRPr sz="3200">
                    <a:latin typeface="Helvetica Neue Medium"/>
                    <a:ea typeface="Helvetica Neue Medium"/>
                    <a:cs typeface="Helvetica Neue Medium"/>
                    <a:sym typeface="Helvetica Neue Medium"/>
                  </a:defRPr>
                </a:lvl1pPr>
              </a:lstStyle>
              <a:p>
                <a:pPr/>
                <a:r>
                  <a:t>보유기술</a:t>
                </a:r>
              </a:p>
            </p:txBody>
          </p:sp>
        </p:grpSp>
        <p:pic>
          <p:nvPicPr>
            <p:cNvPr id="217" name="보유기술 보유기술" descr="보유기술 보유기술"/>
            <p:cNvPicPr>
              <a:picLocks noChangeAspect="1"/>
            </p:cNvPicPr>
            <p:nvPr/>
          </p:nvPicPr>
          <p:blipFill>
            <a:blip r:embed="rId4">
              <a:alphaModFix amt="84066"/>
              <a:extLst/>
            </a:blip>
            <a:stretch>
              <a:fillRect/>
            </a:stretch>
          </p:blipFill>
          <p:spPr>
            <a:xfrm>
              <a:off x="-1" y="-1"/>
              <a:ext cx="2383589" cy="937124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19" name="KakaoTalk_Photo_2022-01-18-18-21-02.png" descr="KakaoTalk_Photo_2022-01-18-18-21-0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51574" y="3697904"/>
            <a:ext cx="2146832" cy="12083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ngwing.com.png" descr="pngwing.com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520635" y="9614092"/>
            <a:ext cx="1447804" cy="1447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1" name="jsoup.png" descr="jsoup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8888648" y="3365453"/>
            <a:ext cx="3429004" cy="21844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jsp.png" descr="jsp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9676048" y="5352798"/>
            <a:ext cx="2146832" cy="167629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keynote.png" descr="keynote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5525267" y="6656623"/>
            <a:ext cx="872043" cy="831486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Mac.png" descr="Mac.png"/>
          <p:cNvPicPr>
            <a:picLocks noChangeAspect="1"/>
          </p:cNvPicPr>
          <p:nvPr/>
        </p:nvPicPr>
        <p:blipFill>
          <a:blip r:embed="rId10">
            <a:extLst/>
          </a:blip>
          <a:stretch>
            <a:fillRect/>
          </a:stretch>
        </p:blipFill>
        <p:spPr>
          <a:xfrm>
            <a:off x="11451187" y="9157996"/>
            <a:ext cx="2527303" cy="2260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5" name="Mybatis.png" descr="Mybatis.png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9700228" y="3809989"/>
            <a:ext cx="2714993" cy="2596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ajax.png" descr="ajax.png"/>
          <p:cNvPicPr>
            <a:picLocks noChangeAspect="1"/>
          </p:cNvPicPr>
          <p:nvPr/>
        </p:nvPicPr>
        <p:blipFill>
          <a:blip r:embed="rId12">
            <a:extLst/>
          </a:blip>
          <a:stretch>
            <a:fillRect/>
          </a:stretch>
        </p:blipFill>
        <p:spPr>
          <a:xfrm>
            <a:off x="18888650" y="9279601"/>
            <a:ext cx="2006604" cy="201739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Anaconda Jupyter.png" descr="Anaconda Jupyter.png"/>
          <p:cNvPicPr>
            <a:picLocks noChangeAspect="1"/>
          </p:cNvPicPr>
          <p:nvPr/>
        </p:nvPicPr>
        <p:blipFill>
          <a:blip r:embed="rId13">
            <a:extLst/>
          </a:blip>
          <a:stretch>
            <a:fillRect/>
          </a:stretch>
        </p:blipFill>
        <p:spPr>
          <a:xfrm>
            <a:off x="4897316" y="8913462"/>
            <a:ext cx="3136904" cy="2273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Apache Tomcat.png" descr="Apache Tomcat.png"/>
          <p:cNvPicPr>
            <a:picLocks noChangeAspect="1"/>
          </p:cNvPicPr>
          <p:nvPr/>
        </p:nvPicPr>
        <p:blipFill>
          <a:blip r:embed="rId14">
            <a:extLst/>
          </a:blip>
          <a:stretch>
            <a:fillRect/>
          </a:stretch>
        </p:blipFill>
        <p:spPr>
          <a:xfrm>
            <a:off x="12773000" y="3809989"/>
            <a:ext cx="2383585" cy="26551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9" name="Boot strap.png" descr="Boot strap.png"/>
          <p:cNvPicPr>
            <a:picLocks noChangeAspect="1"/>
          </p:cNvPicPr>
          <p:nvPr/>
        </p:nvPicPr>
        <p:blipFill>
          <a:blip r:embed="rId15">
            <a:extLst/>
          </a:blip>
          <a:stretch>
            <a:fillRect/>
          </a:stretch>
        </p:blipFill>
        <p:spPr>
          <a:xfrm>
            <a:off x="17251742" y="5319409"/>
            <a:ext cx="2336804" cy="233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html css js.png" descr="html css js.png"/>
          <p:cNvPicPr>
            <a:picLocks noChangeAspect="1"/>
          </p:cNvPicPr>
          <p:nvPr/>
        </p:nvPicPr>
        <p:blipFill>
          <a:blip r:embed="rId16">
            <a:extLst/>
          </a:blip>
          <a:stretch>
            <a:fillRect/>
          </a:stretch>
        </p:blipFill>
        <p:spPr>
          <a:xfrm>
            <a:off x="17416842" y="7887610"/>
            <a:ext cx="2006604" cy="96801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jquery.png" descr="jquery.png"/>
          <p:cNvPicPr>
            <a:picLocks noChangeAspect="1"/>
          </p:cNvPicPr>
          <p:nvPr/>
        </p:nvPicPr>
        <p:blipFill>
          <a:blip r:embed="rId17">
            <a:extLst/>
          </a:blip>
          <a:stretch>
            <a:fillRect/>
          </a:stretch>
        </p:blipFill>
        <p:spPr>
          <a:xfrm>
            <a:off x="17129912" y="9087021"/>
            <a:ext cx="1405717" cy="14478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numbers.png" descr="numbers.png"/>
          <p:cNvPicPr>
            <a:picLocks noChangeAspect="1"/>
          </p:cNvPicPr>
          <p:nvPr/>
        </p:nvPicPr>
        <p:blipFill>
          <a:blip r:embed="rId18">
            <a:extLst/>
          </a:blip>
          <a:stretch>
            <a:fillRect/>
          </a:stretch>
        </p:blipFill>
        <p:spPr>
          <a:xfrm>
            <a:off x="6765859" y="5878209"/>
            <a:ext cx="1390189" cy="1219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Oracle Cloud.png" descr="Oracle Cloud.png"/>
          <p:cNvPicPr>
            <a:picLocks noChangeAspect="1"/>
          </p:cNvPicPr>
          <p:nvPr/>
        </p:nvPicPr>
        <p:blipFill>
          <a:blip r:embed="rId19">
            <a:extLst/>
          </a:blip>
          <a:stretch>
            <a:fillRect/>
          </a:stretch>
        </p:blipFill>
        <p:spPr>
          <a:xfrm>
            <a:off x="11628994" y="6023905"/>
            <a:ext cx="3750048" cy="3224683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pandas.png" descr="pandas.png"/>
          <p:cNvPicPr>
            <a:picLocks noChangeAspect="1"/>
          </p:cNvPicPr>
          <p:nvPr/>
        </p:nvPicPr>
        <p:blipFill>
          <a:blip r:embed="rId20">
            <a:extLst/>
          </a:blip>
          <a:stretch>
            <a:fillRect/>
          </a:stretch>
        </p:blipFill>
        <p:spPr>
          <a:xfrm>
            <a:off x="20987557" y="9440512"/>
            <a:ext cx="1790043" cy="12192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python.png" descr="python.png"/>
          <p:cNvPicPr>
            <a:picLocks noChangeAspect="1"/>
          </p:cNvPicPr>
          <p:nvPr/>
        </p:nvPicPr>
        <p:blipFill>
          <a:blip r:embed="rId21">
            <a:extLst/>
          </a:blip>
          <a:stretch>
            <a:fillRect/>
          </a:stretch>
        </p:blipFill>
        <p:spPr>
          <a:xfrm>
            <a:off x="17403424" y="3630507"/>
            <a:ext cx="1343156" cy="1343156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requests.png" descr="requests.png"/>
          <p:cNvPicPr>
            <a:picLocks noChangeAspect="1"/>
          </p:cNvPicPr>
          <p:nvPr/>
        </p:nvPicPr>
        <p:blipFill>
          <a:blip r:embed="rId22">
            <a:extLst/>
          </a:blip>
          <a:stretch>
            <a:fillRect/>
          </a:stretch>
        </p:blipFill>
        <p:spPr>
          <a:xfrm>
            <a:off x="20025523" y="7114688"/>
            <a:ext cx="2336804" cy="19720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Spring Framework.png" descr="Spring Framework.png"/>
          <p:cNvPicPr>
            <a:picLocks noChangeAspect="1"/>
          </p:cNvPicPr>
          <p:nvPr/>
        </p:nvPicPr>
        <p:blipFill>
          <a:blip r:embed="rId23">
            <a:extLst/>
          </a:blip>
          <a:stretch>
            <a:fillRect/>
          </a:stretch>
        </p:blipFill>
        <p:spPr>
          <a:xfrm rot="20665505">
            <a:off x="2469912" y="6231359"/>
            <a:ext cx="2813051" cy="246706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8" name="SQL Developer.png" descr="SQL Developer.png"/>
          <p:cNvPicPr>
            <a:picLocks noChangeAspect="1"/>
          </p:cNvPicPr>
          <p:nvPr/>
        </p:nvPicPr>
        <p:blipFill>
          <a:blip r:embed="rId24">
            <a:extLst/>
          </a:blip>
          <a:stretch>
            <a:fillRect/>
          </a:stretch>
        </p:blipFill>
        <p:spPr>
          <a:xfrm>
            <a:off x="6365859" y="3593736"/>
            <a:ext cx="999920" cy="11217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39" name="VisualStudio Code.png" descr="VisualStudio Code.png"/>
          <p:cNvPicPr>
            <a:picLocks noChangeAspect="1"/>
          </p:cNvPicPr>
          <p:nvPr/>
        </p:nvPicPr>
        <p:blipFill>
          <a:blip r:embed="rId25">
            <a:extLst/>
          </a:blip>
          <a:stretch>
            <a:fillRect/>
          </a:stretch>
        </p:blipFill>
        <p:spPr>
          <a:xfrm>
            <a:off x="4365473" y="4611851"/>
            <a:ext cx="1680095" cy="17404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40" name="Win.png" descr="Win.png"/>
          <p:cNvPicPr>
            <a:picLocks noChangeAspect="1"/>
          </p:cNvPicPr>
          <p:nvPr/>
        </p:nvPicPr>
        <p:blipFill>
          <a:blip r:embed="rId26">
            <a:extLst/>
          </a:blip>
          <a:stretch>
            <a:fillRect/>
          </a:stretch>
        </p:blipFill>
        <p:spPr>
          <a:xfrm>
            <a:off x="9692451" y="7474191"/>
            <a:ext cx="2006601" cy="17948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프로젝트 개요"/>
          <p:cNvSpPr txBox="1"/>
          <p:nvPr>
            <p:ph type="title"/>
          </p:nvPr>
        </p:nvSpPr>
        <p:spPr>
          <a:xfrm>
            <a:off x="1206500" y="413300"/>
            <a:ext cx="21971000" cy="1435107"/>
          </a:xfrm>
          <a:prstGeom prst="rect">
            <a:avLst/>
          </a:prstGeom>
        </p:spPr>
        <p:txBody>
          <a:bodyPr/>
          <a:lstStyle>
            <a:lvl1pPr defTabSz="2413954">
              <a:defRPr b="0" spc="-200" sz="8400">
                <a:solidFill>
                  <a:schemeClr val="accent5"/>
                </a:solidFill>
              </a:defRPr>
            </a:lvl1pPr>
          </a:lstStyle>
          <a:p>
            <a:pPr/>
            <a:r>
              <a:t>프로젝트 개요</a:t>
            </a:r>
          </a:p>
        </p:txBody>
      </p:sp>
      <p:sp>
        <p:nvSpPr>
          <p:cNvPr id="243" name="-YWAY 구조"/>
          <p:cNvSpPr txBox="1"/>
          <p:nvPr/>
        </p:nvSpPr>
        <p:spPr>
          <a:xfrm>
            <a:off x="1775222" y="1756542"/>
            <a:ext cx="7656288" cy="1435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>
            <a:lvl1pPr algn="l" defTabSz="457200">
              <a:lnSpc>
                <a:spcPct val="120000"/>
              </a:lnSpc>
              <a:defRPr cap="all" spc="200" sz="7000">
                <a:solidFill>
                  <a:srgbClr val="367DA2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-YWAY 구조 </a:t>
            </a:r>
          </a:p>
        </p:txBody>
      </p:sp>
      <p:pic>
        <p:nvPicPr>
          <p:cNvPr id="244" name="데이터 수집… 데이터 수집- 라이엇 api 인게임데이터 수집- Data dragon 정보 수집" descr="데이터 수집… 데이터 수집- 라이엇 api 인게임데이터 수집- Data dragon 정보 수집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93365" y="1718035"/>
            <a:ext cx="7507221" cy="38474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45" name="데이터 활용… 데이터 활용- 데이터 정보 시각화 -pandas 및 request 활용- 데이터 가공- Oracle Cloud 테이블 설계" descr="데이터 활용… 데이터 활용- 데이터 정보 시각화 -pandas 및 request 활용- 데이터 가공- Oracle Cloud 테이블 설계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133614" y="7697310"/>
            <a:ext cx="7507218" cy="38474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pic>
        <p:nvPicPr>
          <p:cNvPr id="246" name="웹… 웹- Api key 이용한 실시간 최근전적 인게임정보 팀명단,회원정보,관리자,팁게시판-java &amp; Spring Framework 활용" descr="웹… 웹- Api key 이용한 실시간 최근전적 인게임정보 팀명단,회원정보,관리자,팁게시판-java &amp; Spring Framework 활용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944086" y="7697310"/>
            <a:ext cx="7507221" cy="3847454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190500" dist="8455" dir="5400000">
              <a:srgbClr val="000000"/>
            </a:outerShdw>
          </a:effectLst>
        </p:spPr>
      </p:pic>
      <p:sp>
        <p:nvSpPr>
          <p:cNvPr id="247" name="연결선"/>
          <p:cNvSpPr/>
          <p:nvPr/>
        </p:nvSpPr>
        <p:spPr>
          <a:xfrm flipV="1">
            <a:off x="10376516" y="5552640"/>
            <a:ext cx="1681279" cy="21573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8" name="연결선"/>
          <p:cNvSpPr/>
          <p:nvPr/>
        </p:nvSpPr>
        <p:spPr>
          <a:xfrm flipH="1" flipV="1">
            <a:off x="15193059" y="5552640"/>
            <a:ext cx="1858424" cy="215737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49" name="연결선"/>
          <p:cNvSpPr/>
          <p:nvPr/>
        </p:nvSpPr>
        <p:spPr>
          <a:xfrm>
            <a:off x="12628202" y="9621034"/>
            <a:ext cx="2328588" cy="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프로젝트 개요"/>
          <p:cNvSpPr txBox="1"/>
          <p:nvPr>
            <p:ph type="title"/>
          </p:nvPr>
        </p:nvSpPr>
        <p:spPr>
          <a:xfrm>
            <a:off x="1206500" y="413300"/>
            <a:ext cx="21971000" cy="1435107"/>
          </a:xfrm>
          <a:prstGeom prst="rect">
            <a:avLst/>
          </a:prstGeom>
        </p:spPr>
        <p:txBody>
          <a:bodyPr/>
          <a:lstStyle>
            <a:lvl1pPr defTabSz="2413954">
              <a:defRPr b="0" spc="-200" sz="8400">
                <a:solidFill>
                  <a:schemeClr val="accent5"/>
                </a:solidFill>
              </a:defRPr>
            </a:lvl1pPr>
          </a:lstStyle>
          <a:p>
            <a:pPr/>
            <a:r>
              <a:t>프로젝트 개요</a:t>
            </a:r>
          </a:p>
        </p:txBody>
      </p:sp>
      <p:sp>
        <p:nvSpPr>
          <p:cNvPr id="252" name="DB설계"/>
          <p:cNvSpPr txBox="1"/>
          <p:nvPr>
            <p:ph type="body" sz="quarter" idx="1"/>
          </p:nvPr>
        </p:nvSpPr>
        <p:spPr>
          <a:xfrm>
            <a:off x="1775223" y="1756542"/>
            <a:ext cx="5093423" cy="1435104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457200">
              <a:lnSpc>
                <a:spcPct val="120000"/>
              </a:lnSpc>
              <a:defRPr b="0" cap="all" spc="200" sz="7000">
                <a:solidFill>
                  <a:srgbClr val="367DA2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DB설계</a:t>
            </a:r>
          </a:p>
        </p:txBody>
      </p:sp>
      <p:pic>
        <p:nvPicPr>
          <p:cNvPr id="253" name="KakaoTalk_Photo_2022-01-18-20-18-35.png" descr="KakaoTalk_Photo_2022-01-18-20-18-3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83032" y="1697764"/>
            <a:ext cx="15434373" cy="1149401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프로젝트 개요"/>
          <p:cNvSpPr txBox="1"/>
          <p:nvPr>
            <p:ph type="title"/>
          </p:nvPr>
        </p:nvSpPr>
        <p:spPr>
          <a:xfrm>
            <a:off x="1206500" y="413300"/>
            <a:ext cx="21971000" cy="1435107"/>
          </a:xfrm>
          <a:prstGeom prst="rect">
            <a:avLst/>
          </a:prstGeom>
        </p:spPr>
        <p:txBody>
          <a:bodyPr/>
          <a:lstStyle>
            <a:lvl1pPr defTabSz="2413954">
              <a:defRPr b="0" spc="-200" sz="8400">
                <a:solidFill>
                  <a:schemeClr val="accent5"/>
                </a:solidFill>
              </a:defRPr>
            </a:lvl1pPr>
          </a:lstStyle>
          <a:p>
            <a:pPr/>
            <a:r>
              <a:t>프로젝트 개요</a:t>
            </a:r>
          </a:p>
        </p:txBody>
      </p:sp>
      <p:sp>
        <p:nvSpPr>
          <p:cNvPr id="256" name="프로젝트구성"/>
          <p:cNvSpPr txBox="1"/>
          <p:nvPr>
            <p:ph type="body" sz="quarter" idx="1"/>
          </p:nvPr>
        </p:nvSpPr>
        <p:spPr>
          <a:xfrm>
            <a:off x="1775223" y="1756542"/>
            <a:ext cx="5093423" cy="1435104"/>
          </a:xfrm>
          <a:prstGeom prst="rect">
            <a:avLst/>
          </a:prstGeom>
        </p:spPr>
        <p:txBody>
          <a:bodyPr lIns="50800" tIns="50800" rIns="50800" bIns="50800" anchor="ctr"/>
          <a:lstStyle>
            <a:lvl1pPr defTabSz="457200">
              <a:lnSpc>
                <a:spcPct val="120000"/>
              </a:lnSpc>
              <a:defRPr b="0" cap="all" spc="200" sz="7000">
                <a:solidFill>
                  <a:srgbClr val="367DA2"/>
                </a:solidFill>
                <a:latin typeface="Helvetica Neue UltraLight"/>
                <a:ea typeface="Helvetica Neue UltraLight"/>
                <a:cs typeface="Helvetica Neue UltraLight"/>
                <a:sym typeface="Helvetica Neue UltraLight"/>
              </a:defRPr>
            </a:lvl1pPr>
          </a:lstStyle>
          <a:p>
            <a:pPr/>
            <a:r>
              <a:t>프로젝트구성</a:t>
            </a:r>
          </a:p>
        </p:txBody>
      </p:sp>
      <p:graphicFrame>
        <p:nvGraphicFramePr>
          <p:cNvPr id="257" name="표"/>
          <p:cNvGraphicFramePr/>
          <p:nvPr/>
        </p:nvGraphicFramePr>
        <p:xfrm>
          <a:off x="9442305" y="3513168"/>
          <a:ext cx="13825231" cy="9716891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3724418"/>
                <a:gridCol w="5980292"/>
                <a:gridCol w="4120520"/>
              </a:tblGrid>
              <a:tr h="75183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패키지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85B2F1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규모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85B2F1"/>
                    </a:solidFill>
                  </a:tcPr>
                </a:tc>
                <a:tc hMerge="1">
                  <a:tcPr/>
                </a:tc>
              </a:tr>
              <a:tr h="156354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Bean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8개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56523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Controller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5개 Controller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532479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Dao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3개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532479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Dto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5개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385666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Jsp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44개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385666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Data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약 150만개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</a:tbl>
          </a:graphicData>
        </a:graphic>
      </p:graphicFrame>
      <p:pic>
        <p:nvPicPr>
          <p:cNvPr id="258" name="KakaoTalk_Photo_2022-01-20-16-03-44.png" descr="KakaoTalk_Photo_2022-01-20-16-03-4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22294" y="3329571"/>
            <a:ext cx="3286818" cy="40222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KakaoTalk_Photo_2022-01-20-16-03-41.png" descr="KakaoTalk_Photo_2022-01-20-16-03-41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940042" y="7489721"/>
            <a:ext cx="2624241" cy="57904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KakaoTalk_Photo_2022-01-20-16-03-31.png" descr="KakaoTalk_Photo_2022-01-20-16-03-31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43650" y="3329571"/>
            <a:ext cx="2048894" cy="45209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KakaoTalk_Photo_2022-01-20-16-03-26.png" descr="KakaoTalk_Photo_2022-01-20-16-03-2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170127" y="8147139"/>
            <a:ext cx="2254452" cy="5056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프로젝트 팀 구성 및 역할"/>
          <p:cNvSpPr txBox="1"/>
          <p:nvPr>
            <p:ph type="title" idx="4294967295"/>
          </p:nvPr>
        </p:nvSpPr>
        <p:spPr>
          <a:xfrm>
            <a:off x="1419771" y="389605"/>
            <a:ext cx="21971002" cy="1435103"/>
          </a:xfrm>
          <a:prstGeom prst="rect">
            <a:avLst/>
          </a:prstGeom>
        </p:spPr>
        <p:txBody>
          <a:bodyPr/>
          <a:lstStyle>
            <a:lvl1pPr defTabSz="2413954">
              <a:defRPr b="0" spc="-200" sz="8400">
                <a:solidFill>
                  <a:srgbClr val="6F6BED"/>
                </a:solidFill>
              </a:defRPr>
            </a:lvl1pPr>
          </a:lstStyle>
          <a:p>
            <a:pPr/>
            <a:r>
              <a:t>프로젝트 팀 구성 및 역할</a:t>
            </a:r>
          </a:p>
        </p:txBody>
      </p:sp>
      <p:graphicFrame>
        <p:nvGraphicFramePr>
          <p:cNvPr id="264" name="표"/>
          <p:cNvGraphicFramePr/>
          <p:nvPr/>
        </p:nvGraphicFramePr>
        <p:xfrm>
          <a:off x="1476522" y="2484885"/>
          <a:ext cx="21857498" cy="10362557"/>
        </p:xfrm>
        <a:graphic xmlns:a="http://schemas.openxmlformats.org/drawingml/2006/main">
          <a:graphicData uri="http://schemas.openxmlformats.org/drawingml/2006/table">
            <a:tbl>
              <a:tblPr firstCol="0" firstRow="0" lastCol="0" lastRow="0" bandCol="0" bandRow="0" rtl="0">
                <a:tableStyleId>{4C3C2611-4C71-4FC5-86AE-919BDF0F9419}</a:tableStyleId>
              </a:tblPr>
              <a:tblGrid>
                <a:gridCol w="4939088"/>
                <a:gridCol w="3523347"/>
                <a:gridCol w="7930687"/>
                <a:gridCol w="5464374"/>
              </a:tblGrid>
              <a:tr h="784695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멤버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85B2F1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역할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85B2F1"/>
                    </a:solidFill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도현 OTF"/>
                          <a:ea typeface="배달의민족 도현 OTF"/>
                          <a:cs typeface="배달의민족 도현 OTF"/>
                          <a:sym typeface="배달의민족 도현 OTF"/>
                        </a:rPr>
                        <a:t>담당업무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12700">
                      <a:miter lim="400000"/>
                    </a:lnB>
                    <a:solidFill>
                      <a:srgbClr val="85B2F1"/>
                    </a:solidFill>
                  </a:tcPr>
                </a:tc>
                <a:tc hMerge="1">
                  <a:tcPr/>
                </a:tc>
              </a:tr>
              <a:tr h="1631888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마준범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팀장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DB설계, 레이아웃설계, 프론트엔드 전반, 팀명단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12700"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633652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김동민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엔지니어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DB설계,세션 관리, 로그인 및 회원관리, 챔피언 분석 시각화 및 챔피언 팁 Ajax,JS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599469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강영규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엔지니어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def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  <a:r>
                        <a:t>DB설계,Jsoup 패치노트, 챔피언 분석 Ajax, 파이썬을 활용한 데이터 전처리,</a:t>
                      </a:r>
                    </a:p>
                    <a:p>
                      <a:pPr defTabSz="914400">
                        <a:def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  <a:r>
                        <a:t>일러스트 스킨컵,팀명단,인게임 제작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446238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이일섭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엔지니어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DB설계, 최근전적 숙련도 멀티서치 관리자 기능, 블랙리스트 기능 설계 및 제작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627033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윤준석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엔지니어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>
                        <a:def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  <a:r>
                        <a:t>DB설계, 파이썬을 활용한 데이터 전처리,챔피언 라인별 분석 및 시각화, </a:t>
                      </a:r>
                    </a:p>
                    <a:p>
                      <a:pPr defTabSz="914400">
                        <a:def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defRPr>
                      </a:pPr>
                      <a:r>
                        <a:t>Jsoup 패치노트 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  <a:tr h="1639580"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김용범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>
                  <a:txBody>
                    <a:bodyPr/>
                    <a:lstStyle/>
                    <a:p>
                      <a:pPr defTabSz="914400"/>
                      <a:r>
                        <a:rPr sz="32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엔지니어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gridSpan="2">
                  <a:txBody>
                    <a:bodyPr/>
                    <a:lstStyle/>
                    <a:p>
                      <a:pPr defTabSz="914400"/>
                      <a:r>
                        <a:rPr sz="2900">
                          <a:latin typeface="배달의민족 한나체 Air OTF"/>
                          <a:ea typeface="배달의민족 한나체 Air OTF"/>
                          <a:cs typeface="배달의민족 한나체 Air OTF"/>
                          <a:sym typeface="배달의민족 한나체 Air OTF"/>
                        </a:rPr>
                        <a:t>DB 설계, Ajax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R w="12700">
                      <a:miter lim="400000"/>
                    </a:lnR>
                    <a:lnT w="3175">
                      <a:solidFill>
                        <a:srgbClr val="000000"/>
                      </a:solidFill>
                      <a:miter lim="400000"/>
                    </a:lnT>
                    <a:lnB w="3175">
                      <a:solidFill>
                        <a:srgbClr val="000000"/>
                      </a:solidFill>
                      <a:miter lim="400000"/>
                    </a:lnB>
                  </a:tcPr>
                </a:tc>
                <a:tc hMerge="1"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fast" advClick="1" p14:dur="500">
        <p:fade/>
      </p:transition>
    </mc:Choice>
    <mc:Fallback>
      <p:transition spd="fast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